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8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3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9" r:id="rId3"/>
    <p:sldMasterId id="2147483691" r:id="rId4"/>
    <p:sldMasterId id="2147483703" r:id="rId5"/>
    <p:sldMasterId id="2147483715" r:id="rId6"/>
    <p:sldMasterId id="2147483727" r:id="rId7"/>
    <p:sldMasterId id="2147483739" r:id="rId8"/>
  </p:sldMasterIdLst>
  <p:notesMasterIdLst>
    <p:notesMasterId r:id="rId55"/>
  </p:notesMasterIdLst>
  <p:sldIdLst>
    <p:sldId id="289" r:id="rId9"/>
    <p:sldId id="290" r:id="rId10"/>
    <p:sldId id="287" r:id="rId11"/>
    <p:sldId id="257" r:id="rId12"/>
    <p:sldId id="339" r:id="rId13"/>
    <p:sldId id="340" r:id="rId14"/>
    <p:sldId id="341" r:id="rId15"/>
    <p:sldId id="259" r:id="rId16"/>
    <p:sldId id="260" r:id="rId17"/>
    <p:sldId id="261" r:id="rId18"/>
    <p:sldId id="262" r:id="rId19"/>
    <p:sldId id="288" r:id="rId20"/>
    <p:sldId id="31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50" r:id="rId31"/>
    <p:sldId id="351" r:id="rId32"/>
    <p:sldId id="277" r:id="rId33"/>
    <p:sldId id="278" r:id="rId34"/>
    <p:sldId id="279" r:id="rId35"/>
    <p:sldId id="280" r:id="rId36"/>
    <p:sldId id="326" r:id="rId37"/>
    <p:sldId id="281" r:id="rId38"/>
    <p:sldId id="282" r:id="rId39"/>
    <p:sldId id="284" r:id="rId40"/>
    <p:sldId id="285" r:id="rId41"/>
    <p:sldId id="286" r:id="rId42"/>
    <p:sldId id="283" r:id="rId43"/>
    <p:sldId id="333" r:id="rId44"/>
    <p:sldId id="334" r:id="rId45"/>
    <p:sldId id="335" r:id="rId46"/>
    <p:sldId id="336" r:id="rId47"/>
    <p:sldId id="343" r:id="rId48"/>
    <p:sldId id="344" r:id="rId49"/>
    <p:sldId id="347" r:id="rId50"/>
    <p:sldId id="348" r:id="rId51"/>
    <p:sldId id="349" r:id="rId52"/>
    <p:sldId id="301" r:id="rId53"/>
    <p:sldId id="342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73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imwg\Desktop\&#48709;&#45936;&#51060;&#53552;_&#48156;&#54364;\&#50672;&#46020;&#48324;&#53685;&#44228;(1975-2015)_160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imwg\Desktop\&#48709;&#45936;&#51060;&#53552;_&#48156;&#54364;\&#50672;&#46020;&#48324;&#53685;&#44228;(1975-2015)_160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외래객 입국</c:v>
          </c:tx>
          <c:marker>
            <c:symbol val="none"/>
          </c:marker>
          <c:cat>
            <c:numRef>
              <c:f>'[연도별통계(1975-2015)_1602.xls]Sheet1'!$A$2:$A$11</c:f>
              <c:numCache>
                <c:formatCode>General</c:formatCod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</c:numCache>
            </c:numRef>
          </c:cat>
          <c:val>
            <c:numRef>
              <c:f>'[연도별통계(1975-2015)_1602.xls]Sheet1'!$B$2:$B$11</c:f>
              <c:numCache>
                <c:formatCode>General</c:formatCode>
                <c:ptCount val="10"/>
                <c:pt idx="0">
                  <c:v>6155046</c:v>
                </c:pt>
                <c:pt idx="1">
                  <c:v>6448240</c:v>
                </c:pt>
                <c:pt idx="2">
                  <c:v>6890841</c:v>
                </c:pt>
                <c:pt idx="3">
                  <c:v>7817533</c:v>
                </c:pt>
                <c:pt idx="4">
                  <c:v>8797658</c:v>
                </c:pt>
                <c:pt idx="5">
                  <c:v>9794796</c:v>
                </c:pt>
                <c:pt idx="6">
                  <c:v>11140028</c:v>
                </c:pt>
                <c:pt idx="7">
                  <c:v>12175550</c:v>
                </c:pt>
                <c:pt idx="8">
                  <c:v>14201516</c:v>
                </c:pt>
                <c:pt idx="9">
                  <c:v>13231651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997-4D78-80E1-FF0874379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959232"/>
        <c:axId val="108960768"/>
      </c:lineChart>
      <c:catAx>
        <c:axId val="108959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8960768"/>
        <c:crosses val="autoZero"/>
        <c:auto val="1"/>
        <c:lblAlgn val="ctr"/>
        <c:lblOffset val="100"/>
        <c:noMultiLvlLbl val="0"/>
      </c:catAx>
      <c:valAx>
        <c:axId val="1089607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#,##0_);[Red]\(#,##0\)" sourceLinked="0"/>
        <c:majorTickMark val="out"/>
        <c:minorTickMark val="none"/>
        <c:tickLblPos val="nextTo"/>
        <c:crossAx val="108959232"/>
        <c:crosses val="autoZero"/>
        <c:crossBetween val="between"/>
      </c:valAx>
      <c:spPr>
        <a:ln>
          <a:noFill/>
        </a:ln>
      </c:spPr>
    </c:plotArea>
    <c:legend>
      <c:legendPos val="r"/>
      <c:layout>
        <c:manualLayout>
          <c:xMode val="edge"/>
          <c:yMode val="edge"/>
          <c:x val="0.68983978632003973"/>
          <c:y val="0.45674686939546477"/>
          <c:w val="0.24549147316964803"/>
          <c:h val="9.6584506483406773E-2"/>
        </c:manualLayout>
      </c:layout>
      <c:overlay val="0"/>
      <c:txPr>
        <a:bodyPr/>
        <a:lstStyle/>
        <a:p>
          <a:pPr>
            <a:defRPr b="1"/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v>관광수입</c:v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cat>
            <c:numRef>
              <c:f>'[연도별통계(1975-2015)_1602.xls]Sheet2'!$A$1:$A$10</c:f>
              <c:numCache>
                <c:formatCode>General</c:formatCod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</c:numCache>
            </c:numRef>
          </c:cat>
          <c:val>
            <c:numRef>
              <c:f>'[연도별통계(1975-2015)_1602.xls]Sheet2'!$B$1:$B$10</c:f>
              <c:numCache>
                <c:formatCode>General</c:formatCode>
                <c:ptCount val="10"/>
                <c:pt idx="0">
                  <c:v>5697400</c:v>
                </c:pt>
                <c:pt idx="1">
                  <c:v>6071400</c:v>
                </c:pt>
                <c:pt idx="2">
                  <c:v>9696100</c:v>
                </c:pt>
                <c:pt idx="3">
                  <c:v>9767200</c:v>
                </c:pt>
                <c:pt idx="4">
                  <c:v>10290500</c:v>
                </c:pt>
                <c:pt idx="5">
                  <c:v>12347200</c:v>
                </c:pt>
                <c:pt idx="6">
                  <c:v>13356700</c:v>
                </c:pt>
                <c:pt idx="7">
                  <c:v>14524800</c:v>
                </c:pt>
                <c:pt idx="8">
                  <c:v>17711800</c:v>
                </c:pt>
                <c:pt idx="9">
                  <c:v>15177100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D51-4F7D-80DD-F063FB4336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977152"/>
        <c:axId val="109134592"/>
      </c:lineChart>
      <c:catAx>
        <c:axId val="108977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9134592"/>
        <c:crosses val="autoZero"/>
        <c:auto val="1"/>
        <c:lblAlgn val="ctr"/>
        <c:lblOffset val="100"/>
        <c:noMultiLvlLbl val="0"/>
      </c:catAx>
      <c:valAx>
        <c:axId val="10913459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#,##0_);[Red]\(#,##0\)" sourceLinked="0"/>
        <c:majorTickMark val="out"/>
        <c:minorTickMark val="none"/>
        <c:tickLblPos val="nextTo"/>
        <c:crossAx val="10897715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b="1"/>
          </a:pPr>
          <a:endParaRPr lang="ko-KR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image" Target="../media/image52.jpe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image" Target="../media/image52.jpe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9713B-9D45-4D7D-95F3-9CCD52C7F5C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2C14919-E122-451F-A407-C391F3EF144C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B94E66D9-5E59-40EE-B61E-80C970128EDB}" type="parTrans" cxnId="{082218AA-3C97-4EDC-938F-7236C83E7128}">
      <dgm:prSet/>
      <dgm:spPr/>
      <dgm:t>
        <a:bodyPr/>
        <a:lstStyle/>
        <a:p>
          <a:pPr latinLnBrk="1"/>
          <a:endParaRPr lang="ko-KR" altLang="en-US"/>
        </a:p>
      </dgm:t>
    </dgm:pt>
    <dgm:pt modelId="{476879D6-A720-43A5-9F0F-4DCE6D476D28}" type="sibTrans" cxnId="{082218AA-3C97-4EDC-938F-7236C83E7128}">
      <dgm:prSet/>
      <dgm:spPr/>
      <dgm:t>
        <a:bodyPr/>
        <a:lstStyle/>
        <a:p>
          <a:pPr latinLnBrk="1"/>
          <a:endParaRPr lang="ko-KR" altLang="en-US"/>
        </a:p>
      </dgm:t>
    </dgm:pt>
    <dgm:pt modelId="{F9ACB9D3-8B70-40A8-97BC-84F0E0ECA085}">
      <dgm:prSet phldrT="[텍스트]"/>
      <dgm:spPr/>
      <dgm:t>
        <a:bodyPr/>
        <a:lstStyle/>
        <a:p>
          <a:pPr algn="l" latinLnBrk="1"/>
          <a:r>
            <a:rPr lang="en-US" altLang="ko-KR" b="1" dirty="0" smtClean="0"/>
            <a:t>1. </a:t>
          </a:r>
          <a:r>
            <a:rPr lang="ko-KR" altLang="en-US" b="1" dirty="0" smtClean="0"/>
            <a:t>출발지</a:t>
          </a:r>
          <a:r>
            <a:rPr lang="en-US" altLang="ko-KR" b="1" dirty="0" smtClean="0"/>
            <a:t>/</a:t>
          </a:r>
          <a:r>
            <a:rPr lang="ko-KR" altLang="en-US" b="1" dirty="0" smtClean="0"/>
            <a:t>여행지 입력</a:t>
          </a:r>
          <a:endParaRPr lang="ko-KR" altLang="en-US" b="1" dirty="0"/>
        </a:p>
      </dgm:t>
    </dgm:pt>
    <dgm:pt modelId="{098E126E-BE94-4797-82B7-96D8044C2575}" type="parTrans" cxnId="{173CF978-C893-4CA7-9A2A-B3358509B2F5}">
      <dgm:prSet/>
      <dgm:spPr/>
      <dgm:t>
        <a:bodyPr/>
        <a:lstStyle/>
        <a:p>
          <a:pPr latinLnBrk="1"/>
          <a:endParaRPr lang="ko-KR" altLang="en-US"/>
        </a:p>
      </dgm:t>
    </dgm:pt>
    <dgm:pt modelId="{F33D9CE3-4EAE-4A8B-9DC0-34E4C3ECB63E}" type="sibTrans" cxnId="{173CF978-C893-4CA7-9A2A-B3358509B2F5}">
      <dgm:prSet/>
      <dgm:spPr/>
      <dgm:t>
        <a:bodyPr/>
        <a:lstStyle/>
        <a:p>
          <a:pPr latinLnBrk="1"/>
          <a:endParaRPr lang="ko-KR" altLang="en-US"/>
        </a:p>
      </dgm:t>
    </dgm:pt>
    <dgm:pt modelId="{BA8C46FD-4C26-476F-8E93-56E2C87F3AC9}">
      <dgm:prSet phldrT="[텍스트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00145A4C-76E3-44B7-A7E5-0BE5297E35B1}" type="parTrans" cxnId="{C46D3751-157D-435C-85B8-87D146577F5D}">
      <dgm:prSet/>
      <dgm:spPr/>
      <dgm:t>
        <a:bodyPr/>
        <a:lstStyle/>
        <a:p>
          <a:pPr latinLnBrk="1"/>
          <a:endParaRPr lang="ko-KR" altLang="en-US"/>
        </a:p>
      </dgm:t>
    </dgm:pt>
    <dgm:pt modelId="{2600BCE7-005B-4A04-9430-CE3DD8C6DF22}" type="sibTrans" cxnId="{C46D3751-157D-435C-85B8-87D146577F5D}">
      <dgm:prSet/>
      <dgm:spPr/>
      <dgm:t>
        <a:bodyPr/>
        <a:lstStyle/>
        <a:p>
          <a:pPr latinLnBrk="1"/>
          <a:endParaRPr lang="ko-KR" altLang="en-US"/>
        </a:p>
      </dgm:t>
    </dgm:pt>
    <dgm:pt modelId="{948A6F66-9086-4CB8-943D-50E46DCC9C21}">
      <dgm:prSet phldrT="[텍스트]"/>
      <dgm:spPr/>
      <dgm:t>
        <a:bodyPr/>
        <a:lstStyle/>
        <a:p>
          <a:pPr latinLnBrk="1"/>
          <a:r>
            <a:rPr lang="en-US" altLang="ko-KR" b="1" dirty="0" smtClean="0"/>
            <a:t>2. </a:t>
          </a:r>
          <a:r>
            <a:rPr lang="ko-KR" altLang="en-US" b="1" dirty="0" smtClean="0"/>
            <a:t>위치정보 출력</a:t>
          </a:r>
          <a:endParaRPr lang="ko-KR" altLang="en-US" b="1" dirty="0"/>
        </a:p>
      </dgm:t>
    </dgm:pt>
    <dgm:pt modelId="{AE1C9CDD-3E01-4E44-8C0C-6ABBEDBD62D6}" type="parTrans" cxnId="{4A161087-95A8-46FF-B3EC-05E9F527D43A}">
      <dgm:prSet/>
      <dgm:spPr/>
      <dgm:t>
        <a:bodyPr/>
        <a:lstStyle/>
        <a:p>
          <a:pPr latinLnBrk="1"/>
          <a:endParaRPr lang="ko-KR" altLang="en-US"/>
        </a:p>
      </dgm:t>
    </dgm:pt>
    <dgm:pt modelId="{325323DB-8301-4B61-9B58-6135DCFDAC10}" type="sibTrans" cxnId="{4A161087-95A8-46FF-B3EC-05E9F527D43A}">
      <dgm:prSet/>
      <dgm:spPr/>
      <dgm:t>
        <a:bodyPr/>
        <a:lstStyle/>
        <a:p>
          <a:pPr latinLnBrk="1"/>
          <a:endParaRPr lang="ko-KR" altLang="en-US"/>
        </a:p>
      </dgm:t>
    </dgm:pt>
    <dgm:pt modelId="{2E1F40A6-C25D-4EAB-8B24-AA728988363D}">
      <dgm:prSet phldrT="[텍스트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C7FE3AF2-2FF0-44E1-A947-4C76748E0778}" type="parTrans" cxnId="{F1D5167C-A8BF-4AAB-82A3-8C320581D900}">
      <dgm:prSet/>
      <dgm:spPr/>
      <dgm:t>
        <a:bodyPr/>
        <a:lstStyle/>
        <a:p>
          <a:pPr latinLnBrk="1"/>
          <a:endParaRPr lang="ko-KR" altLang="en-US"/>
        </a:p>
      </dgm:t>
    </dgm:pt>
    <dgm:pt modelId="{5126BD38-7C2E-422B-9447-717969DF7CEC}" type="sibTrans" cxnId="{F1D5167C-A8BF-4AAB-82A3-8C320581D900}">
      <dgm:prSet/>
      <dgm:spPr/>
      <dgm:t>
        <a:bodyPr/>
        <a:lstStyle/>
        <a:p>
          <a:pPr latinLnBrk="1"/>
          <a:endParaRPr lang="ko-KR" altLang="en-US"/>
        </a:p>
      </dgm:t>
    </dgm:pt>
    <dgm:pt modelId="{B789570E-A0B7-48C0-9AC2-2090D382A500}">
      <dgm:prSet phldrT="[텍스트]"/>
      <dgm:spPr/>
      <dgm:t>
        <a:bodyPr/>
        <a:lstStyle/>
        <a:p>
          <a:pPr latinLnBrk="1"/>
          <a:r>
            <a:rPr lang="en-US" altLang="ko-KR" b="1" dirty="0" smtClean="0"/>
            <a:t>3. </a:t>
          </a:r>
          <a:r>
            <a:rPr lang="ko-KR" altLang="en-US" b="1" dirty="0" smtClean="0"/>
            <a:t>다 </a:t>
          </a:r>
          <a:r>
            <a:rPr lang="ko-KR" altLang="en-US" b="1" dirty="0" err="1" smtClean="0"/>
            <a:t>익스트라</a:t>
          </a:r>
          <a:r>
            <a:rPr lang="ko-KR" altLang="en-US" b="1" dirty="0" smtClean="0"/>
            <a:t> 알고리즘 이용</a:t>
          </a:r>
          <a:endParaRPr lang="ko-KR" altLang="en-US" b="1" dirty="0"/>
        </a:p>
      </dgm:t>
    </dgm:pt>
    <dgm:pt modelId="{B217D858-E557-4E09-BF22-06FA27BBBF61}" type="parTrans" cxnId="{FF4EF460-429E-4C6A-AFD7-222DD72E47EA}">
      <dgm:prSet/>
      <dgm:spPr/>
      <dgm:t>
        <a:bodyPr/>
        <a:lstStyle/>
        <a:p>
          <a:pPr latinLnBrk="1"/>
          <a:endParaRPr lang="ko-KR" altLang="en-US"/>
        </a:p>
      </dgm:t>
    </dgm:pt>
    <dgm:pt modelId="{053036B1-92B6-43B0-9183-2CC918A8223E}" type="sibTrans" cxnId="{FF4EF460-429E-4C6A-AFD7-222DD72E47EA}">
      <dgm:prSet/>
      <dgm:spPr/>
      <dgm:t>
        <a:bodyPr/>
        <a:lstStyle/>
        <a:p>
          <a:pPr latinLnBrk="1"/>
          <a:endParaRPr lang="ko-KR" altLang="en-US"/>
        </a:p>
      </dgm:t>
    </dgm:pt>
    <dgm:pt modelId="{3326CDBD-A7FA-4750-8030-CCFC1BBD4766}">
      <dgm:prSet phldrT="[텍스트]"/>
      <dgm:spPr/>
      <dgm:t>
        <a:bodyPr/>
        <a:lstStyle/>
        <a:p>
          <a:pPr latinLnBrk="1"/>
          <a:r>
            <a:rPr lang="en-US" altLang="ko-KR" b="1" dirty="0" smtClean="0"/>
            <a:t>4. </a:t>
          </a:r>
          <a:r>
            <a:rPr lang="ko-KR" altLang="en-US" b="1" dirty="0" smtClean="0"/>
            <a:t>최적 경로 탐색</a:t>
          </a:r>
          <a:endParaRPr lang="ko-KR" altLang="en-US" b="1" dirty="0"/>
        </a:p>
      </dgm:t>
    </dgm:pt>
    <dgm:pt modelId="{E2B89E06-5D37-4723-A3E9-523C83F87F3B}" type="parTrans" cxnId="{A30BEC36-6038-46C7-8AC6-DB71CEF4F228}">
      <dgm:prSet/>
      <dgm:spPr/>
      <dgm:t>
        <a:bodyPr/>
        <a:lstStyle/>
        <a:p>
          <a:pPr latinLnBrk="1"/>
          <a:endParaRPr lang="ko-KR" altLang="en-US"/>
        </a:p>
      </dgm:t>
    </dgm:pt>
    <dgm:pt modelId="{A6398B61-2679-45DE-8499-67185B4BE904}" type="sibTrans" cxnId="{A30BEC36-6038-46C7-8AC6-DB71CEF4F228}">
      <dgm:prSet/>
      <dgm:spPr/>
      <dgm:t>
        <a:bodyPr/>
        <a:lstStyle/>
        <a:p>
          <a:pPr latinLnBrk="1"/>
          <a:endParaRPr lang="ko-KR" altLang="en-US"/>
        </a:p>
      </dgm:t>
    </dgm:pt>
    <dgm:pt modelId="{9640446D-B794-4AAC-8F2D-80EBE13DA4EF}">
      <dgm:prSet phldrT="[텍스트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6A200457-78D7-400F-8183-6CE32647310D}" type="parTrans" cxnId="{13D8A90E-7519-4723-8FA2-3F06DBCD2B58}">
      <dgm:prSet/>
      <dgm:spPr/>
      <dgm:t>
        <a:bodyPr/>
        <a:lstStyle/>
        <a:p>
          <a:pPr latinLnBrk="1"/>
          <a:endParaRPr lang="ko-KR" altLang="en-US"/>
        </a:p>
      </dgm:t>
    </dgm:pt>
    <dgm:pt modelId="{6534F009-355C-4AFC-A495-8601113E814E}" type="sibTrans" cxnId="{13D8A90E-7519-4723-8FA2-3F06DBCD2B58}">
      <dgm:prSet/>
      <dgm:spPr/>
      <dgm:t>
        <a:bodyPr/>
        <a:lstStyle/>
        <a:p>
          <a:pPr latinLnBrk="1"/>
          <a:endParaRPr lang="ko-KR" altLang="en-US"/>
        </a:p>
      </dgm:t>
    </dgm:pt>
    <dgm:pt modelId="{26AE62FF-E630-41B8-B492-D44A2058421E}">
      <dgm:prSet phldrT="[텍스트]"/>
      <dgm:spPr>
        <a:blipFill dpi="0" rotWithShape="0">
          <a:blip xmlns:r="http://schemas.openxmlformats.org/officeDocument/2006/relationships" r:embed="rId5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2E18763D-CEE3-441E-800E-D9980CFA7F05}" type="parTrans" cxnId="{5EC2A915-C665-4214-9F3D-72D64AE6E961}">
      <dgm:prSet/>
      <dgm:spPr/>
      <dgm:t>
        <a:bodyPr/>
        <a:lstStyle/>
        <a:p>
          <a:pPr latinLnBrk="1"/>
          <a:endParaRPr lang="ko-KR" altLang="en-US"/>
        </a:p>
      </dgm:t>
    </dgm:pt>
    <dgm:pt modelId="{BE82C728-C565-4D31-8243-88F871E4825D}" type="sibTrans" cxnId="{5EC2A915-C665-4214-9F3D-72D64AE6E961}">
      <dgm:prSet/>
      <dgm:spPr/>
      <dgm:t>
        <a:bodyPr/>
        <a:lstStyle/>
        <a:p>
          <a:pPr latinLnBrk="1"/>
          <a:endParaRPr lang="ko-KR" altLang="en-US"/>
        </a:p>
      </dgm:t>
    </dgm:pt>
    <dgm:pt modelId="{085EA64B-BA8D-47E1-B504-AD80F574A7F8}">
      <dgm:prSet phldrT="[텍스트]"/>
      <dgm:spPr/>
      <dgm:t>
        <a:bodyPr/>
        <a:lstStyle/>
        <a:p>
          <a:pPr latinLnBrk="1"/>
          <a:r>
            <a:rPr lang="en-US" altLang="ko-KR" b="1" dirty="0" smtClean="0"/>
            <a:t>5. </a:t>
          </a:r>
          <a:r>
            <a:rPr lang="ko-KR" altLang="en-US" b="1" dirty="0" smtClean="0"/>
            <a:t>여행지 주변대중교통 탐색</a:t>
          </a:r>
          <a:endParaRPr lang="ko-KR" altLang="en-US" b="1" dirty="0"/>
        </a:p>
      </dgm:t>
    </dgm:pt>
    <dgm:pt modelId="{E0F2952B-B1E0-45A5-9466-51F8347682A0}" type="parTrans" cxnId="{B9C542FE-6BA9-4A4B-A1DA-40075156B620}">
      <dgm:prSet/>
      <dgm:spPr/>
      <dgm:t>
        <a:bodyPr/>
        <a:lstStyle/>
        <a:p>
          <a:pPr latinLnBrk="1"/>
          <a:endParaRPr lang="ko-KR" altLang="en-US"/>
        </a:p>
      </dgm:t>
    </dgm:pt>
    <dgm:pt modelId="{99041675-F8A8-4DE9-9CE4-DB4496251363}" type="sibTrans" cxnId="{B9C542FE-6BA9-4A4B-A1DA-40075156B620}">
      <dgm:prSet/>
      <dgm:spPr/>
      <dgm:t>
        <a:bodyPr/>
        <a:lstStyle/>
        <a:p>
          <a:pPr latinLnBrk="1"/>
          <a:endParaRPr lang="ko-KR" altLang="en-US"/>
        </a:p>
      </dgm:t>
    </dgm:pt>
    <dgm:pt modelId="{54D37ADB-8D92-4515-B6CE-D52FE61467C7}">
      <dgm:prSet phldrT="[텍스트]" custT="1"/>
      <dgm:spPr/>
      <dgm:t>
        <a:bodyPr/>
        <a:lstStyle/>
        <a:p>
          <a:pPr latinLnBrk="1"/>
          <a:r>
            <a:rPr lang="en-US" altLang="ko-KR" sz="1100" b="1" dirty="0" smtClean="0">
              <a:solidFill>
                <a:schemeClr val="accent1"/>
              </a:solidFill>
            </a:rPr>
            <a:t>6.</a:t>
          </a:r>
          <a:r>
            <a:rPr lang="ko-KR" altLang="en-US" sz="1100" b="1" dirty="0" smtClean="0">
              <a:solidFill>
                <a:schemeClr val="accent1"/>
              </a:solidFill>
            </a:rPr>
            <a:t>여행경로제시</a:t>
          </a:r>
          <a:endParaRPr lang="ko-KR" altLang="en-US" sz="1100" b="1" dirty="0">
            <a:solidFill>
              <a:schemeClr val="accent1"/>
            </a:solidFill>
          </a:endParaRPr>
        </a:p>
      </dgm:t>
    </dgm:pt>
    <dgm:pt modelId="{C91292AE-06A4-41DE-BCD3-EA9B5C08CE1E}" type="parTrans" cxnId="{06950708-17D5-44ED-A4EB-819B4CFB500B}">
      <dgm:prSet/>
      <dgm:spPr/>
      <dgm:t>
        <a:bodyPr/>
        <a:lstStyle/>
        <a:p>
          <a:pPr latinLnBrk="1"/>
          <a:endParaRPr lang="ko-KR" altLang="en-US"/>
        </a:p>
      </dgm:t>
    </dgm:pt>
    <dgm:pt modelId="{99E72E9A-9F8B-448A-AFB3-8D3DAD42805F}" type="sibTrans" cxnId="{06950708-17D5-44ED-A4EB-819B4CFB500B}">
      <dgm:prSet/>
      <dgm:spPr/>
      <dgm:t>
        <a:bodyPr/>
        <a:lstStyle/>
        <a:p>
          <a:pPr latinLnBrk="1"/>
          <a:endParaRPr lang="ko-KR" altLang="en-US"/>
        </a:p>
      </dgm:t>
    </dgm:pt>
    <dgm:pt modelId="{09113067-A3C4-457F-832F-A7B455945A34}">
      <dgm:prSet phldrT="[텍스트]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7935E3B3-7736-46F3-A788-4167D7E2B3C1}" type="parTrans" cxnId="{71090B72-96F7-458C-B1A1-879AF2512051}">
      <dgm:prSet/>
      <dgm:spPr/>
      <dgm:t>
        <a:bodyPr/>
        <a:lstStyle/>
        <a:p>
          <a:pPr latinLnBrk="1"/>
          <a:endParaRPr lang="ko-KR" altLang="en-US"/>
        </a:p>
      </dgm:t>
    </dgm:pt>
    <dgm:pt modelId="{3207FF8C-981A-4C32-8B9B-6BF5DEC7B9E4}" type="sibTrans" cxnId="{71090B72-96F7-458C-B1A1-879AF2512051}">
      <dgm:prSet/>
      <dgm:spPr/>
      <dgm:t>
        <a:bodyPr/>
        <a:lstStyle/>
        <a:p>
          <a:pPr latinLnBrk="1"/>
          <a:endParaRPr lang="ko-KR" altLang="en-US"/>
        </a:p>
      </dgm:t>
    </dgm:pt>
    <dgm:pt modelId="{B075A3BF-8845-49BF-8F67-533B94ABCB07}" type="pres">
      <dgm:prSet presAssocID="{7199713B-9D45-4D7D-95F3-9CCD52C7F5C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9D7439-86C6-45CE-B0D3-B9E6FF5CC2A3}" type="pres">
      <dgm:prSet presAssocID="{72C14919-E122-451F-A407-C391F3EF144C}" presName="composite" presStyleCnt="0"/>
      <dgm:spPr/>
    </dgm:pt>
    <dgm:pt modelId="{EAAA117C-558D-4970-B0D5-BD98D9261563}" type="pres">
      <dgm:prSet presAssocID="{72C14919-E122-451F-A407-C391F3EF144C}" presName="bentUpArrow1" presStyleLbl="alignImgPlace1" presStyleIdx="0" presStyleCnt="5"/>
      <dgm:spPr/>
    </dgm:pt>
    <dgm:pt modelId="{6293A86E-70B7-45EC-81FF-A7AD676E42B9}" type="pres">
      <dgm:prSet presAssocID="{72C14919-E122-451F-A407-C391F3EF144C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3F5E02-EB79-4CB4-8C92-CCB6D8D754D5}" type="pres">
      <dgm:prSet presAssocID="{72C14919-E122-451F-A407-C391F3EF144C}" presName="ChildText" presStyleLbl="revTx" presStyleIdx="0" presStyleCnt="6" custScaleX="226862" custLinFactNeighborX="653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813C25-1616-4A12-B27F-6530D7858DCA}" type="pres">
      <dgm:prSet presAssocID="{476879D6-A720-43A5-9F0F-4DCE6D476D28}" presName="sibTrans" presStyleCnt="0"/>
      <dgm:spPr/>
    </dgm:pt>
    <dgm:pt modelId="{FE892E48-E9EB-4DD6-8E31-7E24FBAADFBF}" type="pres">
      <dgm:prSet presAssocID="{BA8C46FD-4C26-476F-8E93-56E2C87F3AC9}" presName="composite" presStyleCnt="0"/>
      <dgm:spPr/>
    </dgm:pt>
    <dgm:pt modelId="{F6ADDB8A-8864-4109-B8BC-42A50AF671DB}" type="pres">
      <dgm:prSet presAssocID="{BA8C46FD-4C26-476F-8E93-56E2C87F3AC9}" presName="bentUpArrow1" presStyleLbl="alignImgPlace1" presStyleIdx="1" presStyleCnt="5"/>
      <dgm:spPr/>
    </dgm:pt>
    <dgm:pt modelId="{A5732AE1-461D-4BA5-80C4-418DF60E9D90}" type="pres">
      <dgm:prSet presAssocID="{BA8C46FD-4C26-476F-8E93-56E2C87F3AC9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FBBE77-6BF6-483D-AD33-32616B697751}" type="pres">
      <dgm:prSet presAssocID="{BA8C46FD-4C26-476F-8E93-56E2C87F3AC9}" presName="ChildText" presStyleLbl="revTx" presStyleIdx="1" presStyleCnt="6" custScaleX="187701" custLinFactNeighborX="481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4E3F51-D181-451F-A38C-23BDBC2056BC}" type="pres">
      <dgm:prSet presAssocID="{2600BCE7-005B-4A04-9430-CE3DD8C6DF22}" presName="sibTrans" presStyleCnt="0"/>
      <dgm:spPr/>
    </dgm:pt>
    <dgm:pt modelId="{3B63D8FA-8304-44D2-984D-E89AF71C1133}" type="pres">
      <dgm:prSet presAssocID="{2E1F40A6-C25D-4EAB-8B24-AA728988363D}" presName="composite" presStyleCnt="0"/>
      <dgm:spPr/>
    </dgm:pt>
    <dgm:pt modelId="{1680711C-8667-4867-93E6-604C34E831DD}" type="pres">
      <dgm:prSet presAssocID="{2E1F40A6-C25D-4EAB-8B24-AA728988363D}" presName="bentUpArrow1" presStyleLbl="alignImgPlace1" presStyleIdx="2" presStyleCnt="5"/>
      <dgm:spPr/>
    </dgm:pt>
    <dgm:pt modelId="{50340868-152A-4FFA-ACCF-D4653337D5A9}" type="pres">
      <dgm:prSet presAssocID="{2E1F40A6-C25D-4EAB-8B24-AA728988363D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7DC9B8-C247-4760-BA7F-352EDA3C4D3D}" type="pres">
      <dgm:prSet presAssocID="{2E1F40A6-C25D-4EAB-8B24-AA728988363D}" presName="ChildText" presStyleLbl="revTx" presStyleIdx="2" presStyleCnt="6" custScaleX="296599" custLinFactNeighborX="994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63EB9E-8855-4789-99D0-09613A0E9ACE}" type="pres">
      <dgm:prSet presAssocID="{5126BD38-7C2E-422B-9447-717969DF7CEC}" presName="sibTrans" presStyleCnt="0"/>
      <dgm:spPr/>
    </dgm:pt>
    <dgm:pt modelId="{DB1092F6-17C1-4A94-8155-16F65F286E81}" type="pres">
      <dgm:prSet presAssocID="{9640446D-B794-4AAC-8F2D-80EBE13DA4EF}" presName="composite" presStyleCnt="0"/>
      <dgm:spPr/>
    </dgm:pt>
    <dgm:pt modelId="{83F68A5E-083F-44FB-B25F-4FA4E8F6AE73}" type="pres">
      <dgm:prSet presAssocID="{9640446D-B794-4AAC-8F2D-80EBE13DA4EF}" presName="bentUpArrow1" presStyleLbl="alignImgPlace1" presStyleIdx="3" presStyleCnt="5"/>
      <dgm:spPr/>
    </dgm:pt>
    <dgm:pt modelId="{56463865-217A-46BF-8A27-AEA55E4F3749}" type="pres">
      <dgm:prSet presAssocID="{9640446D-B794-4AAC-8F2D-80EBE13DA4EF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E2B474-4383-49DC-A2A3-581DACFD8AF1}" type="pres">
      <dgm:prSet presAssocID="{9640446D-B794-4AAC-8F2D-80EBE13DA4EF}" presName="ChildText" presStyleLbl="revTx" presStyleIdx="3" presStyleCnt="6" custScaleX="175760" custLinFactNeighborX="358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EDF5EC-B8AE-41AE-B908-97624A5F3383}" type="pres">
      <dgm:prSet presAssocID="{6534F009-355C-4AFC-A495-8601113E814E}" presName="sibTrans" presStyleCnt="0"/>
      <dgm:spPr/>
    </dgm:pt>
    <dgm:pt modelId="{C930DB6A-15F3-45CB-957B-09ACB4B8725B}" type="pres">
      <dgm:prSet presAssocID="{26AE62FF-E630-41B8-B492-D44A2058421E}" presName="composite" presStyleCnt="0"/>
      <dgm:spPr/>
    </dgm:pt>
    <dgm:pt modelId="{AEF3AA7F-BE84-44E7-B50B-7FB3F60404EF}" type="pres">
      <dgm:prSet presAssocID="{26AE62FF-E630-41B8-B492-D44A2058421E}" presName="bentUpArrow1" presStyleLbl="alignImgPlace1" presStyleIdx="4" presStyleCnt="5"/>
      <dgm:spPr/>
    </dgm:pt>
    <dgm:pt modelId="{059CC683-D0D3-4DCE-868B-1ED4565AA9CB}" type="pres">
      <dgm:prSet presAssocID="{26AE62FF-E630-41B8-B492-D44A2058421E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1C96E7-BAD1-4F9B-94E5-D568E20DB8C4}" type="pres">
      <dgm:prSet presAssocID="{26AE62FF-E630-41B8-B492-D44A2058421E}" presName="ChildText" presStyleLbl="revTx" presStyleIdx="4" presStyleCnt="6" custScaleX="272948" custLinFactNeighborX="86410" custLinFactNeighborY="18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6318FF-6D6E-4EB7-A655-6994CD4441A3}" type="pres">
      <dgm:prSet presAssocID="{BE82C728-C565-4D31-8243-88F871E4825D}" presName="sibTrans" presStyleCnt="0"/>
      <dgm:spPr/>
    </dgm:pt>
    <dgm:pt modelId="{622A9026-2AD0-4C63-9302-8DCFC641B52A}" type="pres">
      <dgm:prSet presAssocID="{09113067-A3C4-457F-832F-A7B455945A34}" presName="composite" presStyleCnt="0"/>
      <dgm:spPr/>
    </dgm:pt>
    <dgm:pt modelId="{4EE04FA1-FE9C-4554-A7E7-C63B73E68ACA}" type="pres">
      <dgm:prSet presAssocID="{09113067-A3C4-457F-832F-A7B455945A34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6FAC63-6494-4E0B-994B-0ACAC6657D2D}" type="pres">
      <dgm:prSet presAssocID="{09113067-A3C4-457F-832F-A7B455945A34}" presName="FinalChildText" presStyleLbl="revTx" presStyleIdx="5" presStyleCnt="6" custScaleX="181553" custLinFactNeighborX="427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9C542FE-6BA9-4A4B-A1DA-40075156B620}" srcId="{26AE62FF-E630-41B8-B492-D44A2058421E}" destId="{085EA64B-BA8D-47E1-B504-AD80F574A7F8}" srcOrd="0" destOrd="0" parTransId="{E0F2952B-B1E0-45A5-9466-51F8347682A0}" sibTransId="{99041675-F8A8-4DE9-9CE4-DB4496251363}"/>
    <dgm:cxn modelId="{A73A43B9-7FD5-4599-AEA6-338CFE8404C3}" type="presOf" srcId="{F9ACB9D3-8B70-40A8-97BC-84F0E0ECA085}" destId="{D23F5E02-EB79-4CB4-8C92-CCB6D8D754D5}" srcOrd="0" destOrd="0" presId="urn:microsoft.com/office/officeart/2005/8/layout/StepDownProcess"/>
    <dgm:cxn modelId="{19EF7389-DB7D-4581-B659-84C8A41122DA}" type="presOf" srcId="{7199713B-9D45-4D7D-95F3-9CCD52C7F5C4}" destId="{B075A3BF-8845-49BF-8F67-533B94ABCB07}" srcOrd="0" destOrd="0" presId="urn:microsoft.com/office/officeart/2005/8/layout/StepDownProcess"/>
    <dgm:cxn modelId="{C46D3751-157D-435C-85B8-87D146577F5D}" srcId="{7199713B-9D45-4D7D-95F3-9CCD52C7F5C4}" destId="{BA8C46FD-4C26-476F-8E93-56E2C87F3AC9}" srcOrd="1" destOrd="0" parTransId="{00145A4C-76E3-44B7-A7E5-0BE5297E35B1}" sibTransId="{2600BCE7-005B-4A04-9430-CE3DD8C6DF22}"/>
    <dgm:cxn modelId="{13D8A90E-7519-4723-8FA2-3F06DBCD2B58}" srcId="{7199713B-9D45-4D7D-95F3-9CCD52C7F5C4}" destId="{9640446D-B794-4AAC-8F2D-80EBE13DA4EF}" srcOrd="3" destOrd="0" parTransId="{6A200457-78D7-400F-8183-6CE32647310D}" sibTransId="{6534F009-355C-4AFC-A495-8601113E814E}"/>
    <dgm:cxn modelId="{A30BEC36-6038-46C7-8AC6-DB71CEF4F228}" srcId="{9640446D-B794-4AAC-8F2D-80EBE13DA4EF}" destId="{3326CDBD-A7FA-4750-8030-CCFC1BBD4766}" srcOrd="0" destOrd="0" parTransId="{E2B89E06-5D37-4723-A3E9-523C83F87F3B}" sibTransId="{A6398B61-2679-45DE-8499-67185B4BE904}"/>
    <dgm:cxn modelId="{D6A17C77-61FC-49EA-9B89-D59F85995C6C}" type="presOf" srcId="{9640446D-B794-4AAC-8F2D-80EBE13DA4EF}" destId="{56463865-217A-46BF-8A27-AEA55E4F3749}" srcOrd="0" destOrd="0" presId="urn:microsoft.com/office/officeart/2005/8/layout/StepDownProcess"/>
    <dgm:cxn modelId="{0FCFA405-C2A5-408D-851B-65D8D0B801F0}" type="presOf" srcId="{948A6F66-9086-4CB8-943D-50E46DCC9C21}" destId="{FBFBBE77-6BF6-483D-AD33-32616B697751}" srcOrd="0" destOrd="0" presId="urn:microsoft.com/office/officeart/2005/8/layout/StepDownProcess"/>
    <dgm:cxn modelId="{EEB3E9EF-5A36-4C01-B3E8-E562128A501C}" type="presOf" srcId="{09113067-A3C4-457F-832F-A7B455945A34}" destId="{4EE04FA1-FE9C-4554-A7E7-C63B73E68ACA}" srcOrd="0" destOrd="0" presId="urn:microsoft.com/office/officeart/2005/8/layout/StepDownProcess"/>
    <dgm:cxn modelId="{1B77959A-1D65-4AD0-ACDB-FEF949B5E24E}" type="presOf" srcId="{26AE62FF-E630-41B8-B492-D44A2058421E}" destId="{059CC683-D0D3-4DCE-868B-1ED4565AA9CB}" srcOrd="0" destOrd="0" presId="urn:microsoft.com/office/officeart/2005/8/layout/StepDownProcess"/>
    <dgm:cxn modelId="{06950708-17D5-44ED-A4EB-819B4CFB500B}" srcId="{09113067-A3C4-457F-832F-A7B455945A34}" destId="{54D37ADB-8D92-4515-B6CE-D52FE61467C7}" srcOrd="0" destOrd="0" parTransId="{C91292AE-06A4-41DE-BCD3-EA9B5C08CE1E}" sibTransId="{99E72E9A-9F8B-448A-AFB3-8D3DAD42805F}"/>
    <dgm:cxn modelId="{924C20C5-9F7B-4665-8391-E4C299936B0D}" type="presOf" srcId="{B789570E-A0B7-48C0-9AC2-2090D382A500}" destId="{E77DC9B8-C247-4760-BA7F-352EDA3C4D3D}" srcOrd="0" destOrd="0" presId="urn:microsoft.com/office/officeart/2005/8/layout/StepDownProcess"/>
    <dgm:cxn modelId="{5EC2A915-C665-4214-9F3D-72D64AE6E961}" srcId="{7199713B-9D45-4D7D-95F3-9CCD52C7F5C4}" destId="{26AE62FF-E630-41B8-B492-D44A2058421E}" srcOrd="4" destOrd="0" parTransId="{2E18763D-CEE3-441E-800E-D9980CFA7F05}" sibTransId="{BE82C728-C565-4D31-8243-88F871E4825D}"/>
    <dgm:cxn modelId="{D8E1205F-8087-4F22-933A-639ED3B19DAE}" type="presOf" srcId="{72C14919-E122-451F-A407-C391F3EF144C}" destId="{6293A86E-70B7-45EC-81FF-A7AD676E42B9}" srcOrd="0" destOrd="0" presId="urn:microsoft.com/office/officeart/2005/8/layout/StepDownProcess"/>
    <dgm:cxn modelId="{FF4EF460-429E-4C6A-AFD7-222DD72E47EA}" srcId="{2E1F40A6-C25D-4EAB-8B24-AA728988363D}" destId="{B789570E-A0B7-48C0-9AC2-2090D382A500}" srcOrd="0" destOrd="0" parTransId="{B217D858-E557-4E09-BF22-06FA27BBBF61}" sibTransId="{053036B1-92B6-43B0-9183-2CC918A8223E}"/>
    <dgm:cxn modelId="{CC5C75A8-92D3-43CE-A1B7-0AA9DCEE2324}" type="presOf" srcId="{BA8C46FD-4C26-476F-8E93-56E2C87F3AC9}" destId="{A5732AE1-461D-4BA5-80C4-418DF60E9D90}" srcOrd="0" destOrd="0" presId="urn:microsoft.com/office/officeart/2005/8/layout/StepDownProcess"/>
    <dgm:cxn modelId="{B756274B-17D0-4367-9AB5-B6AC96C5C42A}" type="presOf" srcId="{085EA64B-BA8D-47E1-B504-AD80F574A7F8}" destId="{831C96E7-BAD1-4F9B-94E5-D568E20DB8C4}" srcOrd="0" destOrd="0" presId="urn:microsoft.com/office/officeart/2005/8/layout/StepDownProcess"/>
    <dgm:cxn modelId="{173CF978-C893-4CA7-9A2A-B3358509B2F5}" srcId="{72C14919-E122-451F-A407-C391F3EF144C}" destId="{F9ACB9D3-8B70-40A8-97BC-84F0E0ECA085}" srcOrd="0" destOrd="0" parTransId="{098E126E-BE94-4797-82B7-96D8044C2575}" sibTransId="{F33D9CE3-4EAE-4A8B-9DC0-34E4C3ECB63E}"/>
    <dgm:cxn modelId="{C4E540ED-64C0-4837-BB08-70499E37FE73}" type="presOf" srcId="{2E1F40A6-C25D-4EAB-8B24-AA728988363D}" destId="{50340868-152A-4FFA-ACCF-D4653337D5A9}" srcOrd="0" destOrd="0" presId="urn:microsoft.com/office/officeart/2005/8/layout/StepDownProcess"/>
    <dgm:cxn modelId="{082218AA-3C97-4EDC-938F-7236C83E7128}" srcId="{7199713B-9D45-4D7D-95F3-9CCD52C7F5C4}" destId="{72C14919-E122-451F-A407-C391F3EF144C}" srcOrd="0" destOrd="0" parTransId="{B94E66D9-5E59-40EE-B61E-80C970128EDB}" sibTransId="{476879D6-A720-43A5-9F0F-4DCE6D476D28}"/>
    <dgm:cxn modelId="{2150AD3A-47F2-4F0F-B2DC-0E87A309B6E8}" type="presOf" srcId="{3326CDBD-A7FA-4750-8030-CCFC1BBD4766}" destId="{9EE2B474-4383-49DC-A2A3-581DACFD8AF1}" srcOrd="0" destOrd="0" presId="urn:microsoft.com/office/officeart/2005/8/layout/StepDownProcess"/>
    <dgm:cxn modelId="{F1D5167C-A8BF-4AAB-82A3-8C320581D900}" srcId="{7199713B-9D45-4D7D-95F3-9CCD52C7F5C4}" destId="{2E1F40A6-C25D-4EAB-8B24-AA728988363D}" srcOrd="2" destOrd="0" parTransId="{C7FE3AF2-2FF0-44E1-A947-4C76748E0778}" sibTransId="{5126BD38-7C2E-422B-9447-717969DF7CEC}"/>
    <dgm:cxn modelId="{53420061-A675-42D8-AF53-F4675D35FFCC}" type="presOf" srcId="{54D37ADB-8D92-4515-B6CE-D52FE61467C7}" destId="{8B6FAC63-6494-4E0B-994B-0ACAC6657D2D}" srcOrd="0" destOrd="0" presId="urn:microsoft.com/office/officeart/2005/8/layout/StepDownProcess"/>
    <dgm:cxn modelId="{71090B72-96F7-458C-B1A1-879AF2512051}" srcId="{7199713B-9D45-4D7D-95F3-9CCD52C7F5C4}" destId="{09113067-A3C4-457F-832F-A7B455945A34}" srcOrd="5" destOrd="0" parTransId="{7935E3B3-7736-46F3-A788-4167D7E2B3C1}" sibTransId="{3207FF8C-981A-4C32-8B9B-6BF5DEC7B9E4}"/>
    <dgm:cxn modelId="{4A161087-95A8-46FF-B3EC-05E9F527D43A}" srcId="{BA8C46FD-4C26-476F-8E93-56E2C87F3AC9}" destId="{948A6F66-9086-4CB8-943D-50E46DCC9C21}" srcOrd="0" destOrd="0" parTransId="{AE1C9CDD-3E01-4E44-8C0C-6ABBEDBD62D6}" sibTransId="{325323DB-8301-4B61-9B58-6135DCFDAC10}"/>
    <dgm:cxn modelId="{87F8E8D3-6FF4-4CB8-9262-2549986DD9DD}" type="presParOf" srcId="{B075A3BF-8845-49BF-8F67-533B94ABCB07}" destId="{3C9D7439-86C6-45CE-B0D3-B9E6FF5CC2A3}" srcOrd="0" destOrd="0" presId="urn:microsoft.com/office/officeart/2005/8/layout/StepDownProcess"/>
    <dgm:cxn modelId="{9F6172ED-81E7-45AC-8D28-DDE6AAA714BB}" type="presParOf" srcId="{3C9D7439-86C6-45CE-B0D3-B9E6FF5CC2A3}" destId="{EAAA117C-558D-4970-B0D5-BD98D9261563}" srcOrd="0" destOrd="0" presId="urn:microsoft.com/office/officeart/2005/8/layout/StepDownProcess"/>
    <dgm:cxn modelId="{BD0B7E7C-08C3-42B6-A36B-D348427F29F8}" type="presParOf" srcId="{3C9D7439-86C6-45CE-B0D3-B9E6FF5CC2A3}" destId="{6293A86E-70B7-45EC-81FF-A7AD676E42B9}" srcOrd="1" destOrd="0" presId="urn:microsoft.com/office/officeart/2005/8/layout/StepDownProcess"/>
    <dgm:cxn modelId="{BA11A34F-3366-404D-9403-00A9E4F46224}" type="presParOf" srcId="{3C9D7439-86C6-45CE-B0D3-B9E6FF5CC2A3}" destId="{D23F5E02-EB79-4CB4-8C92-CCB6D8D754D5}" srcOrd="2" destOrd="0" presId="urn:microsoft.com/office/officeart/2005/8/layout/StepDownProcess"/>
    <dgm:cxn modelId="{CC972567-FA9D-4B6A-8572-281F983DDFE1}" type="presParOf" srcId="{B075A3BF-8845-49BF-8F67-533B94ABCB07}" destId="{09813C25-1616-4A12-B27F-6530D7858DCA}" srcOrd="1" destOrd="0" presId="urn:microsoft.com/office/officeart/2005/8/layout/StepDownProcess"/>
    <dgm:cxn modelId="{601A6434-F002-40C7-A355-226C2A7FBFDF}" type="presParOf" srcId="{B075A3BF-8845-49BF-8F67-533B94ABCB07}" destId="{FE892E48-E9EB-4DD6-8E31-7E24FBAADFBF}" srcOrd="2" destOrd="0" presId="urn:microsoft.com/office/officeart/2005/8/layout/StepDownProcess"/>
    <dgm:cxn modelId="{BD8858B2-329A-46B8-BEAB-BC15EFE5DE72}" type="presParOf" srcId="{FE892E48-E9EB-4DD6-8E31-7E24FBAADFBF}" destId="{F6ADDB8A-8864-4109-B8BC-42A50AF671DB}" srcOrd="0" destOrd="0" presId="urn:microsoft.com/office/officeart/2005/8/layout/StepDownProcess"/>
    <dgm:cxn modelId="{0B442D17-047B-49EF-A01D-B2CB3057C4B4}" type="presParOf" srcId="{FE892E48-E9EB-4DD6-8E31-7E24FBAADFBF}" destId="{A5732AE1-461D-4BA5-80C4-418DF60E9D90}" srcOrd="1" destOrd="0" presId="urn:microsoft.com/office/officeart/2005/8/layout/StepDownProcess"/>
    <dgm:cxn modelId="{79F1B9DD-0EAD-4BA6-9DD0-D0A5F0144655}" type="presParOf" srcId="{FE892E48-E9EB-4DD6-8E31-7E24FBAADFBF}" destId="{FBFBBE77-6BF6-483D-AD33-32616B697751}" srcOrd="2" destOrd="0" presId="urn:microsoft.com/office/officeart/2005/8/layout/StepDownProcess"/>
    <dgm:cxn modelId="{E4D7916D-2AA5-4114-B18F-5281CD930F46}" type="presParOf" srcId="{B075A3BF-8845-49BF-8F67-533B94ABCB07}" destId="{BE4E3F51-D181-451F-A38C-23BDBC2056BC}" srcOrd="3" destOrd="0" presId="urn:microsoft.com/office/officeart/2005/8/layout/StepDownProcess"/>
    <dgm:cxn modelId="{038B305F-4ABF-42C1-9AD4-BB796A3B280B}" type="presParOf" srcId="{B075A3BF-8845-49BF-8F67-533B94ABCB07}" destId="{3B63D8FA-8304-44D2-984D-E89AF71C1133}" srcOrd="4" destOrd="0" presId="urn:microsoft.com/office/officeart/2005/8/layout/StepDownProcess"/>
    <dgm:cxn modelId="{304CBD8B-D68E-4A9C-935E-432AB048D0F5}" type="presParOf" srcId="{3B63D8FA-8304-44D2-984D-E89AF71C1133}" destId="{1680711C-8667-4867-93E6-604C34E831DD}" srcOrd="0" destOrd="0" presId="urn:microsoft.com/office/officeart/2005/8/layout/StepDownProcess"/>
    <dgm:cxn modelId="{6AA1C498-00A8-4D41-8473-9F9CB2D0202C}" type="presParOf" srcId="{3B63D8FA-8304-44D2-984D-E89AF71C1133}" destId="{50340868-152A-4FFA-ACCF-D4653337D5A9}" srcOrd="1" destOrd="0" presId="urn:microsoft.com/office/officeart/2005/8/layout/StepDownProcess"/>
    <dgm:cxn modelId="{BDE895DC-C5BE-4B94-AAC9-6A2466024552}" type="presParOf" srcId="{3B63D8FA-8304-44D2-984D-E89AF71C1133}" destId="{E77DC9B8-C247-4760-BA7F-352EDA3C4D3D}" srcOrd="2" destOrd="0" presId="urn:microsoft.com/office/officeart/2005/8/layout/StepDownProcess"/>
    <dgm:cxn modelId="{AD1A8E83-EFE5-4523-A1E2-FBD4F9C6A3D6}" type="presParOf" srcId="{B075A3BF-8845-49BF-8F67-533B94ABCB07}" destId="{ED63EB9E-8855-4789-99D0-09613A0E9ACE}" srcOrd="5" destOrd="0" presId="urn:microsoft.com/office/officeart/2005/8/layout/StepDownProcess"/>
    <dgm:cxn modelId="{2BA7404E-6E34-4984-A893-EE5BAEA07C16}" type="presParOf" srcId="{B075A3BF-8845-49BF-8F67-533B94ABCB07}" destId="{DB1092F6-17C1-4A94-8155-16F65F286E81}" srcOrd="6" destOrd="0" presId="urn:microsoft.com/office/officeart/2005/8/layout/StepDownProcess"/>
    <dgm:cxn modelId="{DD8EBE44-A10D-4E5B-9B88-CBC8C76A9017}" type="presParOf" srcId="{DB1092F6-17C1-4A94-8155-16F65F286E81}" destId="{83F68A5E-083F-44FB-B25F-4FA4E8F6AE73}" srcOrd="0" destOrd="0" presId="urn:microsoft.com/office/officeart/2005/8/layout/StepDownProcess"/>
    <dgm:cxn modelId="{D90776AA-1A42-406D-A4A5-E5F10566ACEE}" type="presParOf" srcId="{DB1092F6-17C1-4A94-8155-16F65F286E81}" destId="{56463865-217A-46BF-8A27-AEA55E4F3749}" srcOrd="1" destOrd="0" presId="urn:microsoft.com/office/officeart/2005/8/layout/StepDownProcess"/>
    <dgm:cxn modelId="{17271DE0-E31A-4BAC-A159-9C55FD70340E}" type="presParOf" srcId="{DB1092F6-17C1-4A94-8155-16F65F286E81}" destId="{9EE2B474-4383-49DC-A2A3-581DACFD8AF1}" srcOrd="2" destOrd="0" presId="urn:microsoft.com/office/officeart/2005/8/layout/StepDownProcess"/>
    <dgm:cxn modelId="{6497A4E8-68F3-46E6-92DB-E77FE66092B1}" type="presParOf" srcId="{B075A3BF-8845-49BF-8F67-533B94ABCB07}" destId="{ACEDF5EC-B8AE-41AE-B908-97624A5F3383}" srcOrd="7" destOrd="0" presId="urn:microsoft.com/office/officeart/2005/8/layout/StepDownProcess"/>
    <dgm:cxn modelId="{5DF3777E-A8B5-4293-9258-3C2D1A024B82}" type="presParOf" srcId="{B075A3BF-8845-49BF-8F67-533B94ABCB07}" destId="{C930DB6A-15F3-45CB-957B-09ACB4B8725B}" srcOrd="8" destOrd="0" presId="urn:microsoft.com/office/officeart/2005/8/layout/StepDownProcess"/>
    <dgm:cxn modelId="{BCE83710-9CAB-4040-9269-D9B8D73E2AD9}" type="presParOf" srcId="{C930DB6A-15F3-45CB-957B-09ACB4B8725B}" destId="{AEF3AA7F-BE84-44E7-B50B-7FB3F60404EF}" srcOrd="0" destOrd="0" presId="urn:microsoft.com/office/officeart/2005/8/layout/StepDownProcess"/>
    <dgm:cxn modelId="{C651A2DD-B02C-4A1E-B3EB-E43C8514D8A8}" type="presParOf" srcId="{C930DB6A-15F3-45CB-957B-09ACB4B8725B}" destId="{059CC683-D0D3-4DCE-868B-1ED4565AA9CB}" srcOrd="1" destOrd="0" presId="urn:microsoft.com/office/officeart/2005/8/layout/StepDownProcess"/>
    <dgm:cxn modelId="{63ED21F5-20A1-46F4-87F1-3BF4E05E5AED}" type="presParOf" srcId="{C930DB6A-15F3-45CB-957B-09ACB4B8725B}" destId="{831C96E7-BAD1-4F9B-94E5-D568E20DB8C4}" srcOrd="2" destOrd="0" presId="urn:microsoft.com/office/officeart/2005/8/layout/StepDownProcess"/>
    <dgm:cxn modelId="{42C727F0-298F-492E-9AD6-6878802F9470}" type="presParOf" srcId="{B075A3BF-8845-49BF-8F67-533B94ABCB07}" destId="{BB6318FF-6D6E-4EB7-A655-6994CD4441A3}" srcOrd="9" destOrd="0" presId="urn:microsoft.com/office/officeart/2005/8/layout/StepDownProcess"/>
    <dgm:cxn modelId="{B1C39DE0-0675-4470-9CBD-7375DB5F9471}" type="presParOf" srcId="{B075A3BF-8845-49BF-8F67-533B94ABCB07}" destId="{622A9026-2AD0-4C63-9302-8DCFC641B52A}" srcOrd="10" destOrd="0" presId="urn:microsoft.com/office/officeart/2005/8/layout/StepDownProcess"/>
    <dgm:cxn modelId="{8C7D9818-F1AF-4422-A3E2-E6A895B53F67}" type="presParOf" srcId="{622A9026-2AD0-4C63-9302-8DCFC641B52A}" destId="{4EE04FA1-FE9C-4554-A7E7-C63B73E68ACA}" srcOrd="0" destOrd="0" presId="urn:microsoft.com/office/officeart/2005/8/layout/StepDownProcess"/>
    <dgm:cxn modelId="{81275165-E849-42BA-8923-72E922E24409}" type="presParOf" srcId="{622A9026-2AD0-4C63-9302-8DCFC641B52A}" destId="{8B6FAC63-6494-4E0B-994B-0ACAC6657D2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A117C-558D-4970-B0D5-BD98D9261563}">
      <dsp:nvSpPr>
        <dsp:cNvPr id="0" name=""/>
        <dsp:cNvSpPr/>
      </dsp:nvSpPr>
      <dsp:spPr>
        <a:xfrm rot="5400000">
          <a:off x="647863" y="713840"/>
          <a:ext cx="614456" cy="6995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3A86E-70B7-45EC-81FF-A7AD676E42B9}">
      <dsp:nvSpPr>
        <dsp:cNvPr id="0" name=""/>
        <dsp:cNvSpPr/>
      </dsp:nvSpPr>
      <dsp:spPr>
        <a:xfrm>
          <a:off x="485070" y="32702"/>
          <a:ext cx="1034382" cy="724034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300" kern="1200" dirty="0"/>
        </a:p>
      </dsp:txBody>
      <dsp:txXfrm>
        <a:off x="520421" y="68053"/>
        <a:ext cx="963680" cy="653332"/>
      </dsp:txXfrm>
    </dsp:sp>
    <dsp:sp modelId="{D23F5E02-EB79-4CB4-8C92-CCB6D8D754D5}">
      <dsp:nvSpPr>
        <dsp:cNvPr id="0" name=""/>
        <dsp:cNvSpPr/>
      </dsp:nvSpPr>
      <dsp:spPr>
        <a:xfrm>
          <a:off x="1533649" y="101756"/>
          <a:ext cx="1706708" cy="585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1" kern="1200" dirty="0" smtClean="0"/>
            <a:t>1. </a:t>
          </a:r>
          <a:r>
            <a:rPr lang="ko-KR" altLang="en-US" sz="1100" b="1" kern="1200" dirty="0" smtClean="0"/>
            <a:t>출발지</a:t>
          </a:r>
          <a:r>
            <a:rPr lang="en-US" altLang="ko-KR" sz="1100" b="1" kern="1200" dirty="0" smtClean="0"/>
            <a:t>/</a:t>
          </a:r>
          <a:r>
            <a:rPr lang="ko-KR" altLang="en-US" sz="1100" b="1" kern="1200" dirty="0" smtClean="0"/>
            <a:t>여행지 입력</a:t>
          </a:r>
          <a:endParaRPr lang="ko-KR" altLang="en-US" sz="1100" b="1" kern="1200" dirty="0"/>
        </a:p>
      </dsp:txBody>
      <dsp:txXfrm>
        <a:off x="1533649" y="101756"/>
        <a:ext cx="1706708" cy="585196"/>
      </dsp:txXfrm>
    </dsp:sp>
    <dsp:sp modelId="{F6ADDB8A-8864-4109-B8BC-42A50AF671DB}">
      <dsp:nvSpPr>
        <dsp:cNvPr id="0" name=""/>
        <dsp:cNvSpPr/>
      </dsp:nvSpPr>
      <dsp:spPr>
        <a:xfrm rot="5400000">
          <a:off x="1734532" y="1527169"/>
          <a:ext cx="614456" cy="6995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32AE1-461D-4BA5-80C4-418DF60E9D90}">
      <dsp:nvSpPr>
        <dsp:cNvPr id="0" name=""/>
        <dsp:cNvSpPr/>
      </dsp:nvSpPr>
      <dsp:spPr>
        <a:xfrm>
          <a:off x="1571738" y="846032"/>
          <a:ext cx="1034382" cy="724034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300" kern="1200" dirty="0"/>
        </a:p>
      </dsp:txBody>
      <dsp:txXfrm>
        <a:off x="1607089" y="881383"/>
        <a:ext cx="963680" cy="653332"/>
      </dsp:txXfrm>
    </dsp:sp>
    <dsp:sp modelId="{FBFBBE77-6BF6-483D-AD33-32616B697751}">
      <dsp:nvSpPr>
        <dsp:cNvPr id="0" name=""/>
        <dsp:cNvSpPr/>
      </dsp:nvSpPr>
      <dsp:spPr>
        <a:xfrm>
          <a:off x="2638316" y="915085"/>
          <a:ext cx="1412096" cy="585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1" kern="1200" dirty="0" smtClean="0"/>
            <a:t>2. </a:t>
          </a:r>
          <a:r>
            <a:rPr lang="ko-KR" altLang="en-US" sz="1100" b="1" kern="1200" dirty="0" smtClean="0"/>
            <a:t>위치정보 출력</a:t>
          </a:r>
          <a:endParaRPr lang="ko-KR" altLang="en-US" sz="1100" b="1" kern="1200" dirty="0"/>
        </a:p>
      </dsp:txBody>
      <dsp:txXfrm>
        <a:off x="2638316" y="915085"/>
        <a:ext cx="1412096" cy="585196"/>
      </dsp:txXfrm>
    </dsp:sp>
    <dsp:sp modelId="{1680711C-8667-4867-93E6-604C34E831DD}">
      <dsp:nvSpPr>
        <dsp:cNvPr id="0" name=""/>
        <dsp:cNvSpPr/>
      </dsp:nvSpPr>
      <dsp:spPr>
        <a:xfrm rot="5400000">
          <a:off x="2821200" y="2340499"/>
          <a:ext cx="614456" cy="6995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40868-152A-4FFA-ACCF-D4653337D5A9}">
      <dsp:nvSpPr>
        <dsp:cNvPr id="0" name=""/>
        <dsp:cNvSpPr/>
      </dsp:nvSpPr>
      <dsp:spPr>
        <a:xfrm>
          <a:off x="2658407" y="1659362"/>
          <a:ext cx="1034382" cy="724034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300" kern="1200" dirty="0"/>
        </a:p>
      </dsp:txBody>
      <dsp:txXfrm>
        <a:off x="2693758" y="1694713"/>
        <a:ext cx="963680" cy="653332"/>
      </dsp:txXfrm>
    </dsp:sp>
    <dsp:sp modelId="{E77DC9B8-C247-4760-BA7F-352EDA3C4D3D}">
      <dsp:nvSpPr>
        <dsp:cNvPr id="0" name=""/>
        <dsp:cNvSpPr/>
      </dsp:nvSpPr>
      <dsp:spPr>
        <a:xfrm>
          <a:off x="3701347" y="1728415"/>
          <a:ext cx="2231348" cy="585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1" kern="1200" dirty="0" smtClean="0"/>
            <a:t>3. </a:t>
          </a:r>
          <a:r>
            <a:rPr lang="ko-KR" altLang="en-US" sz="1100" b="1" kern="1200" dirty="0" smtClean="0"/>
            <a:t>다 </a:t>
          </a:r>
          <a:r>
            <a:rPr lang="ko-KR" altLang="en-US" sz="1100" b="1" kern="1200" dirty="0" err="1" smtClean="0"/>
            <a:t>익스트라</a:t>
          </a:r>
          <a:r>
            <a:rPr lang="ko-KR" altLang="en-US" sz="1100" b="1" kern="1200" dirty="0" smtClean="0"/>
            <a:t> 알고리즘 이용</a:t>
          </a:r>
          <a:endParaRPr lang="ko-KR" altLang="en-US" sz="1100" b="1" kern="1200" dirty="0"/>
        </a:p>
      </dsp:txBody>
      <dsp:txXfrm>
        <a:off x="3701347" y="1728415"/>
        <a:ext cx="2231348" cy="585196"/>
      </dsp:txXfrm>
    </dsp:sp>
    <dsp:sp modelId="{83F68A5E-083F-44FB-B25F-4FA4E8F6AE73}">
      <dsp:nvSpPr>
        <dsp:cNvPr id="0" name=""/>
        <dsp:cNvSpPr/>
      </dsp:nvSpPr>
      <dsp:spPr>
        <a:xfrm rot="5400000">
          <a:off x="3907869" y="3153828"/>
          <a:ext cx="614456" cy="6995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63865-217A-46BF-8A27-AEA55E4F3749}">
      <dsp:nvSpPr>
        <dsp:cNvPr id="0" name=""/>
        <dsp:cNvSpPr/>
      </dsp:nvSpPr>
      <dsp:spPr>
        <a:xfrm>
          <a:off x="3745076" y="2472691"/>
          <a:ext cx="1034382" cy="724034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300" kern="1200" dirty="0"/>
        </a:p>
      </dsp:txBody>
      <dsp:txXfrm>
        <a:off x="3780427" y="2508042"/>
        <a:ext cx="963680" cy="653332"/>
      </dsp:txXfrm>
    </dsp:sp>
    <dsp:sp modelId="{9EE2B474-4383-49DC-A2A3-581DACFD8AF1}">
      <dsp:nvSpPr>
        <dsp:cNvPr id="0" name=""/>
        <dsp:cNvSpPr/>
      </dsp:nvSpPr>
      <dsp:spPr>
        <a:xfrm>
          <a:off x="4763878" y="2541744"/>
          <a:ext cx="1322262" cy="585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1" kern="1200" dirty="0" smtClean="0"/>
            <a:t>4. </a:t>
          </a:r>
          <a:r>
            <a:rPr lang="ko-KR" altLang="en-US" sz="1100" b="1" kern="1200" dirty="0" smtClean="0"/>
            <a:t>최적 경로 탐색</a:t>
          </a:r>
          <a:endParaRPr lang="ko-KR" altLang="en-US" sz="1100" b="1" kern="1200" dirty="0"/>
        </a:p>
      </dsp:txBody>
      <dsp:txXfrm>
        <a:off x="4763878" y="2541744"/>
        <a:ext cx="1322262" cy="585196"/>
      </dsp:txXfrm>
    </dsp:sp>
    <dsp:sp modelId="{AEF3AA7F-BE84-44E7-B50B-7FB3F60404EF}">
      <dsp:nvSpPr>
        <dsp:cNvPr id="0" name=""/>
        <dsp:cNvSpPr/>
      </dsp:nvSpPr>
      <dsp:spPr>
        <a:xfrm rot="5400000">
          <a:off x="4994538" y="3967158"/>
          <a:ext cx="614456" cy="6995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CC683-D0D3-4DCE-868B-1ED4565AA9CB}">
      <dsp:nvSpPr>
        <dsp:cNvPr id="0" name=""/>
        <dsp:cNvSpPr/>
      </dsp:nvSpPr>
      <dsp:spPr>
        <a:xfrm>
          <a:off x="4831744" y="3286021"/>
          <a:ext cx="1034382" cy="724034"/>
        </a:xfrm>
        <a:prstGeom prst="roundRect">
          <a:avLst>
            <a:gd name="adj" fmla="val 16670"/>
          </a:avLst>
        </a:prstGeom>
        <a:blipFill dpi="0" rotWithShape="0">
          <a:blip xmlns:r="http://schemas.openxmlformats.org/officeDocument/2006/relationships" r:embed="rId5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300" kern="1200" dirty="0"/>
        </a:p>
      </dsp:txBody>
      <dsp:txXfrm>
        <a:off x="4867095" y="3321372"/>
        <a:ext cx="963680" cy="653332"/>
      </dsp:txXfrm>
    </dsp:sp>
    <dsp:sp modelId="{831C96E7-BAD1-4F9B-94E5-D568E20DB8C4}">
      <dsp:nvSpPr>
        <dsp:cNvPr id="0" name=""/>
        <dsp:cNvSpPr/>
      </dsp:nvSpPr>
      <dsp:spPr>
        <a:xfrm>
          <a:off x="5865646" y="3366017"/>
          <a:ext cx="2053419" cy="585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1" kern="1200" dirty="0" smtClean="0"/>
            <a:t>5. </a:t>
          </a:r>
          <a:r>
            <a:rPr lang="ko-KR" altLang="en-US" sz="1100" b="1" kern="1200" dirty="0" smtClean="0"/>
            <a:t>여행지 주변대중교통 탐색</a:t>
          </a:r>
          <a:endParaRPr lang="ko-KR" altLang="en-US" sz="1100" b="1" kern="1200" dirty="0"/>
        </a:p>
      </dsp:txBody>
      <dsp:txXfrm>
        <a:off x="5865646" y="3366017"/>
        <a:ext cx="2053419" cy="585196"/>
      </dsp:txXfrm>
    </dsp:sp>
    <dsp:sp modelId="{4EE04FA1-FE9C-4554-A7E7-C63B73E68ACA}">
      <dsp:nvSpPr>
        <dsp:cNvPr id="0" name=""/>
        <dsp:cNvSpPr/>
      </dsp:nvSpPr>
      <dsp:spPr>
        <a:xfrm>
          <a:off x="5918413" y="4099350"/>
          <a:ext cx="1034382" cy="724034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300" kern="1200" dirty="0"/>
        </a:p>
      </dsp:txBody>
      <dsp:txXfrm>
        <a:off x="5953764" y="4134701"/>
        <a:ext cx="963680" cy="653332"/>
      </dsp:txXfrm>
    </dsp:sp>
    <dsp:sp modelId="{8B6FAC63-6494-4E0B-994B-0ACAC6657D2D}">
      <dsp:nvSpPr>
        <dsp:cNvPr id="0" name=""/>
        <dsp:cNvSpPr/>
      </dsp:nvSpPr>
      <dsp:spPr>
        <a:xfrm>
          <a:off x="6967417" y="4168403"/>
          <a:ext cx="1365844" cy="585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b="1" kern="1200" dirty="0" smtClean="0">
              <a:solidFill>
                <a:schemeClr val="accent1"/>
              </a:solidFill>
            </a:rPr>
            <a:t>6.</a:t>
          </a:r>
          <a:r>
            <a:rPr lang="ko-KR" altLang="en-US" sz="1100" b="1" kern="1200" dirty="0" smtClean="0">
              <a:solidFill>
                <a:schemeClr val="accent1"/>
              </a:solidFill>
            </a:rPr>
            <a:t>여행경로제시</a:t>
          </a:r>
          <a:endParaRPr lang="ko-KR" altLang="en-US" sz="1100" b="1" kern="1200" dirty="0">
            <a:solidFill>
              <a:schemeClr val="accent1"/>
            </a:solidFill>
          </a:endParaRPr>
        </a:p>
      </dsp:txBody>
      <dsp:txXfrm>
        <a:off x="6967417" y="4168403"/>
        <a:ext cx="1365844" cy="585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E260E-44B5-48E3-8B95-3E7370912311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7FD4E-9131-41A2-91DB-9A559A72F1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72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F6CD-C765-49E6-A436-2FE95F7EF93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5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FD4E-9131-41A2-91DB-9A559A72F12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3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권세규씨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언어가 필요하다고 하셨는데 기존 </a:t>
            </a:r>
            <a:r>
              <a:rPr lang="ko-KR" altLang="en-US" dirty="0" err="1" smtClean="0"/>
              <a:t>외국인대상어플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웰컴투</a:t>
            </a:r>
            <a:r>
              <a:rPr lang="ko-KR" altLang="en-US" dirty="0" smtClean="0"/>
              <a:t> 코리아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이미 있는 거 아닌가요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FD4E-9131-41A2-91DB-9A559A72F12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73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권세규씨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언어가 필요하다고 하셨는데 기존 </a:t>
            </a:r>
            <a:r>
              <a:rPr lang="ko-KR" altLang="en-US" dirty="0" err="1" smtClean="0"/>
              <a:t>외국인대상어플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웰컴투</a:t>
            </a:r>
            <a:r>
              <a:rPr lang="ko-KR" altLang="en-US" dirty="0" smtClean="0"/>
              <a:t> 코리아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이미 있는 거 아닌가요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FD4E-9131-41A2-91DB-9A559A72F12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16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권세규씨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언어가 필요하다고 하셨는데 기존 </a:t>
            </a:r>
            <a:r>
              <a:rPr lang="ko-KR" altLang="en-US" dirty="0" err="1" smtClean="0"/>
              <a:t>외국인대상어플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웰컴투</a:t>
            </a:r>
            <a:r>
              <a:rPr lang="ko-KR" altLang="en-US" dirty="0" smtClean="0"/>
              <a:t> 코리아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이미 있는 거 아닌가요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FD4E-9131-41A2-91DB-9A559A72F12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95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권세규씨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언어가 필요하다고 하셨는데 기존 </a:t>
            </a:r>
            <a:r>
              <a:rPr lang="ko-KR" altLang="en-US" dirty="0" err="1" smtClean="0"/>
              <a:t>외국인대상어플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웰컴투</a:t>
            </a:r>
            <a:r>
              <a:rPr lang="ko-KR" altLang="en-US" dirty="0" smtClean="0"/>
              <a:t> 코리아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이미 있는 거 아닌가요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FD4E-9131-41A2-91DB-9A559A72F12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87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F6CD-C765-49E6-A436-2FE95F7EF933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5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F6CD-C765-49E6-A436-2FE95F7EF933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F6CD-C765-49E6-A436-2FE95F7EF93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F6CD-C765-49E6-A436-2FE95F7EF93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5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FD4E-9131-41A2-91DB-9A559A72F12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5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FD4E-9131-41A2-91DB-9A559A72F12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58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F6CD-C765-49E6-A436-2FE95F7EF93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F6CD-C765-49E6-A436-2FE95F7EF933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5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이</a:t>
            </a:r>
            <a:r>
              <a:rPr lang="ko-KR" altLang="en-US" baseline="0" dirty="0" smtClean="0"/>
              <a:t> 부분 소제목을 어떻게 해야 될 지 몰라서 대강 적어봤어요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부분이 관광지</a:t>
            </a:r>
            <a:r>
              <a:rPr lang="ko-KR" altLang="en-US" baseline="0" dirty="0" smtClean="0"/>
              <a:t> 추천 시스템의 기본적 개념이라는 항목에 왜 필요한지 모르겠어요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제가 이해력이 안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좋아서 항목을 어떻게 다시 나눠야 할까요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잘 모르겠어요 </a:t>
            </a:r>
            <a:r>
              <a:rPr lang="ko-KR" altLang="en-US" baseline="0" dirty="0" err="1" smtClean="0"/>
              <a:t>ㅋㅋㅋ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특히 외국인 인식에 초점을 맞춰야 한다는 부분</a:t>
            </a:r>
            <a:r>
              <a:rPr lang="en-US" altLang="ko-KR" baseline="0" dirty="0" smtClean="0"/>
              <a:t>..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FD4E-9131-41A2-91DB-9A559A72F12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2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권세규씨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언어가 필요하다고 하셨는데 기존 </a:t>
            </a:r>
            <a:r>
              <a:rPr lang="ko-KR" altLang="en-US" dirty="0" err="1" smtClean="0"/>
              <a:t>외국인대상어플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웰컴투</a:t>
            </a:r>
            <a:r>
              <a:rPr lang="ko-KR" altLang="en-US" dirty="0" smtClean="0"/>
              <a:t> 코리아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이미 있는 거 아닌가요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7FD4E-9131-41A2-91DB-9A559A72F12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60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52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5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9144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 latinLnBrk="0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987991"/>
            <a:ext cx="77724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9" y="5509360"/>
            <a:ext cx="64008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02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4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9" y="3886200"/>
            <a:ext cx="64008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7"/>
            <a:ext cx="77724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75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791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7" y="1535117"/>
            <a:ext cx="4041775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13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9" y="274657"/>
            <a:ext cx="82296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37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9" y="274657"/>
            <a:ext cx="82296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9" y="990600"/>
            <a:ext cx="82296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1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5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73065"/>
            <a:ext cx="3008313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9"/>
            <a:ext cx="5111750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435104"/>
            <a:ext cx="3008313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302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17"/>
            <a:ext cx="54864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57"/>
            <a:ext cx="54864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78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4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06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9" y="274657"/>
            <a:ext cx="82296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9" y="990600"/>
            <a:ext cx="82296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7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58"/>
            <a:ext cx="50292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SlideModel.com</a:t>
            </a: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72509" y="6356370"/>
            <a:ext cx="5715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>
                <a:solidFill>
                  <a:srgbClr val="FFFFFF"/>
                </a:solidFill>
              </a:rPr>
              <a:pPr/>
              <a:t>‹#›</a:t>
            </a:fld>
            <a:endParaRPr lang="es-UY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610226" y="362139"/>
            <a:ext cx="30861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12745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13295" y="1066800"/>
            <a:ext cx="3144069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13295" y="2057400"/>
            <a:ext cx="3144069" cy="381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27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98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1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5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60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75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1723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809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54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492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234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52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5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829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41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250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669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739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097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844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3607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0694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725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179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52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5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3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4104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250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669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739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097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844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3607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0694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72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1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52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5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313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666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593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391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265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716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671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449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565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2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45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52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5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361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897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926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5225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996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842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12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7106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6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512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126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52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5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622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285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047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6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275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073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089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8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647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8464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364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52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5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57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9" y="274657"/>
            <a:ext cx="82296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9" y="1138426"/>
            <a:ext cx="82296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8"/>
            <a:ext cx="21336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 latinLnBrk="0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 latinLnBrk="0"/>
              <a:t>6/7/2016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68"/>
            <a:ext cx="28956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68"/>
            <a:ext cx="21336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 latinLnBrk="0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21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9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9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1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12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1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5.xml"/><Relationship Id="rId7" Type="http://schemas.openxmlformats.org/officeDocument/2006/relationships/image" Target="../media/image2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73.xml"/><Relationship Id="rId4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hyperlink" Target="https://www.data.go.kr/subMain.jsp#/L3B1YnIvcG90L215cC9Jcm9zTXlQYWdlL29wZW5EZXZHdWlkZVBhZ2UkQF4wMTIkQF5wdWJsaWNEYXRhRGV0YWlsUGs9dWRkaTphOGQ0MTk2MS00NTM0LTQyNGQtYjhhMC1mMTUyZjRkZWM3ZmUkQF5tYWluRmxhZz10cnVl" TargetMode="Externa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73.xml"/><Relationship Id="rId4" Type="http://schemas.openxmlformats.org/officeDocument/2006/relationships/tags" Target="../tags/tag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39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9.xml"/><Relationship Id="rId7" Type="http://schemas.openxmlformats.org/officeDocument/2006/relationships/diagramColors" Target="../diagrams/colors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61.jpe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chart" Target="../charts/chart2.xml"/><Relationship Id="rId4" Type="http://schemas.openxmlformats.org/officeDocument/2006/relationships/tags" Target="../tags/tag4.xml"/><Relationship Id="rId9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69.JP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70.JP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1.JP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2.JP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50957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5496" y="4293096"/>
            <a:ext cx="9144000" cy="144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tx1"/>
                </a:solidFill>
                <a:latin typeface="+mj-ea"/>
                <a:ea typeface="+mj-ea"/>
              </a:rPr>
              <a:t>외국인을</a:t>
            </a:r>
            <a:r>
              <a:rPr lang="ko-KR" altLang="en-US" sz="4000" dirty="0" smtClean="0">
                <a:latin typeface="+mj-ea"/>
                <a:ea typeface="+mj-ea"/>
              </a:rPr>
              <a:t> </a:t>
            </a:r>
            <a:r>
              <a:rPr lang="ko-KR" altLang="en-US" sz="4000" dirty="0" smtClean="0">
                <a:solidFill>
                  <a:schemeClr val="tx1"/>
                </a:solidFill>
                <a:latin typeface="+mj-ea"/>
                <a:ea typeface="+mj-ea"/>
              </a:rPr>
              <a:t>위한</a:t>
            </a:r>
            <a:r>
              <a:rPr lang="en-US" altLang="ko-KR" sz="4000" dirty="0" smtClean="0">
                <a:latin typeface="+mj-ea"/>
                <a:ea typeface="+mj-ea"/>
              </a:rPr>
              <a:t> </a:t>
            </a:r>
          </a:p>
          <a:p>
            <a:r>
              <a:rPr lang="ko-KR" altLang="en-US" sz="4000" dirty="0" smtClean="0">
                <a:solidFill>
                  <a:srgbClr val="0070C0"/>
                </a:solidFill>
                <a:latin typeface="+mj-ea"/>
                <a:ea typeface="+mj-ea"/>
              </a:rPr>
              <a:t>관광지 추천 시스템</a:t>
            </a:r>
            <a:endParaRPr lang="en-US" altLang="ko-KR" sz="2800" dirty="0" smtClean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88024" y="6336704"/>
            <a:ext cx="4644009" cy="620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 smtClean="0">
                <a:solidFill>
                  <a:schemeClr val="tx1"/>
                </a:solidFill>
              </a:rPr>
              <a:t>조 권세규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김우건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선진우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이지용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조규상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1. </a:t>
            </a:r>
            <a:r>
              <a:rPr lang="ko-KR" altLang="en-US" sz="2400" b="1" dirty="0"/>
              <a:t>외국인을 위한 관광지 추천 시스템의 필요성</a:t>
            </a:r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관광 추천 시스템 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 “</a:t>
            </a:r>
            <a:r>
              <a:rPr lang="ko-KR" altLang="en-US" sz="1200" b="1" dirty="0" err="1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웰컴투</a:t>
            </a: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코리아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chemeClr val="tx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547664" y="6309320"/>
            <a:ext cx="60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“</a:t>
            </a:r>
            <a:r>
              <a:rPr lang="ko-KR" altLang="en-US" dirty="0" smtClean="0"/>
              <a:t>대한민국 구석구석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국내여행 총정리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비슷한 구성</a:t>
            </a:r>
            <a:endParaRPr lang="ko-KR" altLang="en-US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00064" y="5867980"/>
            <a:ext cx="60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지역별관광지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 행사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축제 진행지역 </a:t>
            </a:r>
            <a:r>
              <a:rPr lang="ko-KR" altLang="en-US" b="1" dirty="0" smtClean="0"/>
              <a:t>선택</a:t>
            </a:r>
            <a:r>
              <a:rPr lang="ko-KR" altLang="en-US" dirty="0" smtClean="0"/>
              <a:t> 혹은 </a:t>
            </a:r>
            <a:r>
              <a:rPr lang="ko-KR" altLang="en-US" b="1" dirty="0" smtClean="0"/>
              <a:t>검색</a:t>
            </a:r>
            <a:endParaRPr lang="ko-KR" altLang="en-US" b="1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75372272" descr="EMB00000c0c2b6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/>
          <a:stretch>
            <a:fillRect/>
          </a:stretch>
        </p:blipFill>
        <p:spPr bwMode="auto">
          <a:xfrm>
            <a:off x="514351" y="1278260"/>
            <a:ext cx="2638899" cy="44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75226960" descr="EMB00000c0c2b6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/>
          <a:stretch>
            <a:fillRect/>
          </a:stretch>
        </p:blipFill>
        <p:spPr bwMode="auto">
          <a:xfrm>
            <a:off x="3377810" y="1278260"/>
            <a:ext cx="2634351" cy="44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174908000" descr="EMB00000c0c2b6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/>
          <a:stretch>
            <a:fillRect/>
          </a:stretch>
        </p:blipFill>
        <p:spPr bwMode="auto">
          <a:xfrm>
            <a:off x="6186124" y="1279505"/>
            <a:ext cx="2634351" cy="44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81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1. </a:t>
            </a:r>
            <a:r>
              <a:rPr lang="ko-KR" altLang="en-US" sz="2400" b="1" dirty="0"/>
              <a:t>외국인을 위한 관광지 추천 시스템의 필요성</a:t>
            </a:r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9" y="980728"/>
            <a:ext cx="73655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관광 추천 시스템의 한계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chemeClr val="tx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7584" y="1484784"/>
            <a:ext cx="3096344" cy="1415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대한민국 구석구석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국내여행 총정리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웰컴투</a:t>
            </a:r>
            <a:r>
              <a:rPr lang="ko-KR" altLang="en-US" dirty="0" smtClean="0"/>
              <a:t> 코리아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r>
              <a:rPr lang="ko-KR" altLang="en-US" spc="-150" dirty="0" smtClean="0"/>
              <a:t>☞ 세 시스템 모두 비슷한 체계</a:t>
            </a:r>
            <a:endParaRPr lang="en-US" altLang="ko-KR" spc="-15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315173" y="1484784"/>
            <a:ext cx="4001243" cy="1415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대한민국 구석구석</a:t>
            </a:r>
            <a:r>
              <a:rPr lang="en-US" altLang="ko-KR" dirty="0" smtClean="0"/>
              <a:t>,</a:t>
            </a:r>
            <a:r>
              <a:rPr lang="ko-KR" altLang="en-US" dirty="0" smtClean="0"/>
              <a:t> 국내여행 총정리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algn="ctr"/>
            <a:r>
              <a:rPr lang="en-US" altLang="ko-KR" dirty="0" smtClean="0"/>
              <a:t>VS</a:t>
            </a:r>
          </a:p>
          <a:p>
            <a:pPr algn="ctr"/>
            <a:r>
              <a:rPr lang="ko-KR" altLang="en-US" dirty="0" err="1" smtClean="0"/>
              <a:t>웰컴투</a:t>
            </a:r>
            <a:r>
              <a:rPr lang="ko-KR" altLang="en-US" dirty="0" smtClean="0"/>
              <a:t> 코리아</a:t>
            </a:r>
            <a:endParaRPr lang="en-US" altLang="ko-KR" dirty="0" smtClean="0"/>
          </a:p>
          <a:p>
            <a:pPr algn="ctr"/>
            <a:endParaRPr lang="en-US" altLang="ko-KR" sz="1050" dirty="0" smtClean="0"/>
          </a:p>
          <a:p>
            <a:pPr algn="ctr"/>
            <a:r>
              <a:rPr lang="ko-KR" altLang="en-US" dirty="0" smtClean="0"/>
              <a:t>☞ 중요한 차이점이 존재</a:t>
            </a:r>
            <a:endParaRPr lang="en-US" altLang="ko-KR" dirty="0" smtClean="0"/>
          </a:p>
        </p:txBody>
      </p:sp>
      <p:sp>
        <p:nvSpPr>
          <p:cNvPr id="21" name="Freeform 27"/>
          <p:cNvSpPr>
            <a:spLocks noEditPoints="1"/>
          </p:cNvSpPr>
          <p:nvPr/>
        </p:nvSpPr>
        <p:spPr bwMode="auto">
          <a:xfrm>
            <a:off x="737948" y="3045837"/>
            <a:ext cx="265657" cy="372401"/>
          </a:xfrm>
          <a:custGeom>
            <a:avLst/>
            <a:gdLst>
              <a:gd name="T0" fmla="*/ 134 w 232"/>
              <a:gd name="T1" fmla="*/ 22 h 330"/>
              <a:gd name="T2" fmla="*/ 103 w 232"/>
              <a:gd name="T3" fmla="*/ 47 h 330"/>
              <a:gd name="T4" fmla="*/ 85 w 232"/>
              <a:gd name="T5" fmla="*/ 92 h 330"/>
              <a:gd name="T6" fmla="*/ 85 w 232"/>
              <a:gd name="T7" fmla="*/ 141 h 330"/>
              <a:gd name="T8" fmla="*/ 103 w 232"/>
              <a:gd name="T9" fmla="*/ 184 h 330"/>
              <a:gd name="T10" fmla="*/ 134 w 232"/>
              <a:gd name="T11" fmla="*/ 210 h 330"/>
              <a:gd name="T12" fmla="*/ 168 w 232"/>
              <a:gd name="T13" fmla="*/ 210 h 330"/>
              <a:gd name="T14" fmla="*/ 198 w 232"/>
              <a:gd name="T15" fmla="*/ 184 h 330"/>
              <a:gd name="T16" fmla="*/ 216 w 232"/>
              <a:gd name="T17" fmla="*/ 141 h 330"/>
              <a:gd name="T18" fmla="*/ 216 w 232"/>
              <a:gd name="T19" fmla="*/ 92 h 330"/>
              <a:gd name="T20" fmla="*/ 198 w 232"/>
              <a:gd name="T21" fmla="*/ 47 h 330"/>
              <a:gd name="T22" fmla="*/ 168 w 232"/>
              <a:gd name="T23" fmla="*/ 22 h 330"/>
              <a:gd name="T24" fmla="*/ 150 w 232"/>
              <a:gd name="T25" fmla="*/ 0 h 330"/>
              <a:gd name="T26" fmla="*/ 191 w 232"/>
              <a:gd name="T27" fmla="*/ 15 h 330"/>
              <a:gd name="T28" fmla="*/ 222 w 232"/>
              <a:gd name="T29" fmla="*/ 58 h 330"/>
              <a:gd name="T30" fmla="*/ 232 w 232"/>
              <a:gd name="T31" fmla="*/ 116 h 330"/>
              <a:gd name="T32" fmla="*/ 222 w 232"/>
              <a:gd name="T33" fmla="*/ 174 h 330"/>
              <a:gd name="T34" fmla="*/ 192 w 232"/>
              <a:gd name="T35" fmla="*/ 215 h 330"/>
              <a:gd name="T36" fmla="*/ 156 w 232"/>
              <a:gd name="T37" fmla="*/ 232 h 330"/>
              <a:gd name="T38" fmla="*/ 119 w 232"/>
              <a:gd name="T39" fmla="*/ 223 h 330"/>
              <a:gd name="T40" fmla="*/ 86 w 232"/>
              <a:gd name="T41" fmla="*/ 232 h 330"/>
              <a:gd name="T42" fmla="*/ 85 w 232"/>
              <a:gd name="T43" fmla="*/ 244 h 330"/>
              <a:gd name="T44" fmla="*/ 80 w 232"/>
              <a:gd name="T45" fmla="*/ 254 h 330"/>
              <a:gd name="T46" fmla="*/ 24 w 232"/>
              <a:gd name="T47" fmla="*/ 330 h 330"/>
              <a:gd name="T48" fmla="*/ 6 w 232"/>
              <a:gd name="T49" fmla="*/ 323 h 330"/>
              <a:gd name="T50" fmla="*/ 0 w 232"/>
              <a:gd name="T51" fmla="*/ 297 h 330"/>
              <a:gd name="T52" fmla="*/ 54 w 232"/>
              <a:gd name="T53" fmla="*/ 215 h 330"/>
              <a:gd name="T54" fmla="*/ 61 w 232"/>
              <a:gd name="T55" fmla="*/ 210 h 330"/>
              <a:gd name="T56" fmla="*/ 70 w 232"/>
              <a:gd name="T57" fmla="*/ 208 h 330"/>
              <a:gd name="T58" fmla="*/ 76 w 232"/>
              <a:gd name="T59" fmla="*/ 162 h 330"/>
              <a:gd name="T60" fmla="*/ 70 w 232"/>
              <a:gd name="T61" fmla="*/ 108 h 330"/>
              <a:gd name="T62" fmla="*/ 80 w 232"/>
              <a:gd name="T63" fmla="*/ 56 h 330"/>
              <a:gd name="T64" fmla="*/ 110 w 232"/>
              <a:gd name="T65" fmla="*/ 15 h 330"/>
              <a:gd name="T66" fmla="*/ 150 w 232"/>
              <a:gd name="T6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32" h="330">
                <a:moveTo>
                  <a:pt x="150" y="19"/>
                </a:moveTo>
                <a:lnTo>
                  <a:pt x="134" y="22"/>
                </a:lnTo>
                <a:lnTo>
                  <a:pt x="118" y="31"/>
                </a:lnTo>
                <a:lnTo>
                  <a:pt x="103" y="47"/>
                </a:lnTo>
                <a:lnTo>
                  <a:pt x="91" y="68"/>
                </a:lnTo>
                <a:lnTo>
                  <a:pt x="85" y="92"/>
                </a:lnTo>
                <a:lnTo>
                  <a:pt x="83" y="116"/>
                </a:lnTo>
                <a:lnTo>
                  <a:pt x="85" y="141"/>
                </a:lnTo>
                <a:lnTo>
                  <a:pt x="91" y="163"/>
                </a:lnTo>
                <a:lnTo>
                  <a:pt x="103" y="184"/>
                </a:lnTo>
                <a:lnTo>
                  <a:pt x="118" y="201"/>
                </a:lnTo>
                <a:lnTo>
                  <a:pt x="134" y="210"/>
                </a:lnTo>
                <a:lnTo>
                  <a:pt x="150" y="212"/>
                </a:lnTo>
                <a:lnTo>
                  <a:pt x="168" y="210"/>
                </a:lnTo>
                <a:lnTo>
                  <a:pt x="185" y="201"/>
                </a:lnTo>
                <a:lnTo>
                  <a:pt x="198" y="184"/>
                </a:lnTo>
                <a:lnTo>
                  <a:pt x="210" y="163"/>
                </a:lnTo>
                <a:lnTo>
                  <a:pt x="216" y="141"/>
                </a:lnTo>
                <a:lnTo>
                  <a:pt x="219" y="116"/>
                </a:lnTo>
                <a:lnTo>
                  <a:pt x="216" y="92"/>
                </a:lnTo>
                <a:lnTo>
                  <a:pt x="210" y="68"/>
                </a:lnTo>
                <a:lnTo>
                  <a:pt x="198" y="47"/>
                </a:lnTo>
                <a:lnTo>
                  <a:pt x="185" y="31"/>
                </a:lnTo>
                <a:lnTo>
                  <a:pt x="168" y="22"/>
                </a:lnTo>
                <a:lnTo>
                  <a:pt x="150" y="19"/>
                </a:lnTo>
                <a:close/>
                <a:moveTo>
                  <a:pt x="150" y="0"/>
                </a:moveTo>
                <a:lnTo>
                  <a:pt x="171" y="3"/>
                </a:lnTo>
                <a:lnTo>
                  <a:pt x="191" y="15"/>
                </a:lnTo>
                <a:lnTo>
                  <a:pt x="208" y="34"/>
                </a:lnTo>
                <a:lnTo>
                  <a:pt x="222" y="58"/>
                </a:lnTo>
                <a:lnTo>
                  <a:pt x="229" y="86"/>
                </a:lnTo>
                <a:lnTo>
                  <a:pt x="232" y="116"/>
                </a:lnTo>
                <a:lnTo>
                  <a:pt x="229" y="146"/>
                </a:lnTo>
                <a:lnTo>
                  <a:pt x="222" y="174"/>
                </a:lnTo>
                <a:lnTo>
                  <a:pt x="208" y="198"/>
                </a:lnTo>
                <a:lnTo>
                  <a:pt x="192" y="215"/>
                </a:lnTo>
                <a:lnTo>
                  <a:pt x="174" y="227"/>
                </a:lnTo>
                <a:lnTo>
                  <a:pt x="156" y="232"/>
                </a:lnTo>
                <a:lnTo>
                  <a:pt x="137" y="230"/>
                </a:lnTo>
                <a:lnTo>
                  <a:pt x="119" y="223"/>
                </a:lnTo>
                <a:lnTo>
                  <a:pt x="101" y="210"/>
                </a:lnTo>
                <a:lnTo>
                  <a:pt x="86" y="232"/>
                </a:lnTo>
                <a:lnTo>
                  <a:pt x="86" y="238"/>
                </a:lnTo>
                <a:lnTo>
                  <a:pt x="85" y="244"/>
                </a:lnTo>
                <a:lnTo>
                  <a:pt x="83" y="250"/>
                </a:lnTo>
                <a:lnTo>
                  <a:pt x="80" y="254"/>
                </a:lnTo>
                <a:lnTo>
                  <a:pt x="33" y="323"/>
                </a:lnTo>
                <a:lnTo>
                  <a:pt x="24" y="330"/>
                </a:lnTo>
                <a:lnTo>
                  <a:pt x="15" y="330"/>
                </a:lnTo>
                <a:lnTo>
                  <a:pt x="6" y="323"/>
                </a:lnTo>
                <a:lnTo>
                  <a:pt x="0" y="311"/>
                </a:lnTo>
                <a:lnTo>
                  <a:pt x="0" y="297"/>
                </a:lnTo>
                <a:lnTo>
                  <a:pt x="6" y="284"/>
                </a:lnTo>
                <a:lnTo>
                  <a:pt x="54" y="215"/>
                </a:lnTo>
                <a:lnTo>
                  <a:pt x="57" y="211"/>
                </a:lnTo>
                <a:lnTo>
                  <a:pt x="61" y="210"/>
                </a:lnTo>
                <a:lnTo>
                  <a:pt x="66" y="208"/>
                </a:lnTo>
                <a:lnTo>
                  <a:pt x="70" y="208"/>
                </a:lnTo>
                <a:lnTo>
                  <a:pt x="85" y="186"/>
                </a:lnTo>
                <a:lnTo>
                  <a:pt x="76" y="162"/>
                </a:lnTo>
                <a:lnTo>
                  <a:pt x="70" y="135"/>
                </a:lnTo>
                <a:lnTo>
                  <a:pt x="70" y="108"/>
                </a:lnTo>
                <a:lnTo>
                  <a:pt x="73" y="82"/>
                </a:lnTo>
                <a:lnTo>
                  <a:pt x="80" y="56"/>
                </a:lnTo>
                <a:lnTo>
                  <a:pt x="92" y="34"/>
                </a:lnTo>
                <a:lnTo>
                  <a:pt x="110" y="15"/>
                </a:lnTo>
                <a:lnTo>
                  <a:pt x="130" y="3"/>
                </a:lnTo>
                <a:lnTo>
                  <a:pt x="15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62" name="Group 31"/>
          <p:cNvGrpSpPr/>
          <p:nvPr/>
        </p:nvGrpSpPr>
        <p:grpSpPr>
          <a:xfrm>
            <a:off x="557657" y="3498449"/>
            <a:ext cx="2506146" cy="466888"/>
            <a:chOff x="2116976" y="1572064"/>
            <a:chExt cx="3215436" cy="739279"/>
          </a:xfrm>
          <a:solidFill>
            <a:srgbClr val="0779B7">
              <a:lumMod val="75000"/>
            </a:srgbClr>
          </a:solidFill>
        </p:grpSpPr>
        <p:sp>
          <p:nvSpPr>
            <p:cNvPr id="71" name="Isosceles Triangle 29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30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대한민국 구석구석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63" name="Content Placeholder 10"/>
          <p:cNvSpPr txBox="1">
            <a:spLocks/>
          </p:cNvSpPr>
          <p:nvPr/>
        </p:nvSpPr>
        <p:spPr>
          <a:xfrm>
            <a:off x="3359338" y="4005064"/>
            <a:ext cx="2652824" cy="4598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marR="0" lvl="0" indent="-457120" defTabSz="1218987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779B7"/>
              </a:buClr>
              <a:buSzPct val="200000"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세련됐다</a:t>
            </a:r>
          </a:p>
        </p:txBody>
      </p:sp>
      <p:grpSp>
        <p:nvGrpSpPr>
          <p:cNvPr id="64" name="Group 35"/>
          <p:cNvGrpSpPr/>
          <p:nvPr/>
        </p:nvGrpSpPr>
        <p:grpSpPr>
          <a:xfrm>
            <a:off x="3271374" y="3498449"/>
            <a:ext cx="2506146" cy="466888"/>
            <a:chOff x="2116976" y="1572064"/>
            <a:chExt cx="3215436" cy="739279"/>
          </a:xfrm>
          <a:solidFill>
            <a:srgbClr val="0779B7"/>
          </a:solidFill>
        </p:grpSpPr>
        <p:sp>
          <p:nvSpPr>
            <p:cNvPr id="69" name="Isosceles Triangle 36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37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국내여행 총정리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66" name="Group 47"/>
          <p:cNvGrpSpPr/>
          <p:nvPr/>
        </p:nvGrpSpPr>
        <p:grpSpPr>
          <a:xfrm>
            <a:off x="5985091" y="3498449"/>
            <a:ext cx="2506146" cy="466888"/>
            <a:chOff x="2116976" y="1572064"/>
            <a:chExt cx="3215436" cy="739279"/>
          </a:xfrm>
          <a:solidFill>
            <a:srgbClr val="019ADD">
              <a:lumMod val="75000"/>
            </a:srgbClr>
          </a:solidFill>
        </p:grpSpPr>
        <p:sp>
          <p:nvSpPr>
            <p:cNvPr id="67" name="Isosceles Triangle 48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49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r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웰컴투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코리아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179631" y="3047355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어떤 차이가 있을까</a:t>
            </a:r>
            <a:r>
              <a:rPr lang="en-US" altLang="ko-KR" dirty="0"/>
              <a:t>?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55577" y="5014933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 smtClean="0"/>
              <a:t>★ </a:t>
            </a:r>
            <a:r>
              <a:rPr lang="ko-KR" altLang="en-US" i="1" dirty="0" err="1" smtClean="0"/>
              <a:t>웰컴투</a:t>
            </a:r>
            <a:r>
              <a:rPr lang="ko-KR" altLang="en-US" i="1" dirty="0" smtClean="0"/>
              <a:t> 코리아는 대한민국 여행을 하고 있거나 여행을 준비중인 </a:t>
            </a:r>
            <a:endParaRPr lang="en-US" altLang="ko-KR" i="1" dirty="0" smtClean="0"/>
          </a:p>
          <a:p>
            <a:pPr algn="ctr"/>
            <a:r>
              <a:rPr lang="ko-KR" altLang="en-US" b="1" i="1" u="sng" dirty="0" smtClean="0">
                <a:solidFill>
                  <a:schemeClr val="tx2"/>
                </a:solidFill>
              </a:rPr>
              <a:t>외국인을 대상으로 만들어진 </a:t>
            </a:r>
            <a:r>
              <a:rPr lang="ko-KR" altLang="en-US" b="1" i="1" u="sng" dirty="0" err="1" smtClean="0">
                <a:solidFill>
                  <a:schemeClr val="tx2"/>
                </a:solidFill>
              </a:rPr>
              <a:t>앱</a:t>
            </a:r>
            <a:r>
              <a:rPr lang="ko-KR" altLang="en-US" i="1" dirty="0" smtClean="0"/>
              <a:t> 입니다</a:t>
            </a:r>
            <a:r>
              <a:rPr lang="en-US" altLang="ko-KR" i="1" dirty="0" smtClean="0"/>
              <a:t>.</a:t>
            </a:r>
            <a:endParaRPr lang="ko-KR" altLang="en-US" i="1" dirty="0"/>
          </a:p>
        </p:txBody>
      </p:sp>
      <p:sp>
        <p:nvSpPr>
          <p:cNvPr id="74" name="TextBox 73"/>
          <p:cNvSpPr txBox="1"/>
          <p:nvPr/>
        </p:nvSpPr>
        <p:spPr>
          <a:xfrm>
            <a:off x="661662" y="5805264"/>
            <a:ext cx="3190258" cy="89255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외국인 대상 관광지 추천 시스템</a:t>
            </a:r>
            <a:endParaRPr lang="en-US" altLang="ko-KR" sz="1600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기존 시스템과 차이가 </a:t>
            </a:r>
            <a:r>
              <a:rPr lang="en-US" altLang="ko-KR" b="1" dirty="0" smtClean="0"/>
              <a:t>X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제대로 된 서비스 제공 </a:t>
            </a:r>
            <a:r>
              <a:rPr lang="en-US" altLang="ko-KR" b="1" dirty="0" smtClean="0"/>
              <a:t>X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716018" y="5805264"/>
            <a:ext cx="3816424" cy="92333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외국인 관광객 수가 계속해서 늘어나는 만큼</a:t>
            </a:r>
            <a:r>
              <a:rPr lang="en-US" altLang="ko-KR" b="1" dirty="0" smtClean="0"/>
              <a:t>, </a:t>
            </a:r>
            <a:r>
              <a:rPr lang="ko-KR" altLang="en-US" b="1" u="sng" dirty="0" smtClean="0"/>
              <a:t>외국인을 대상</a:t>
            </a:r>
            <a:r>
              <a:rPr lang="ko-KR" altLang="en-US" b="1" dirty="0" smtClean="0"/>
              <a:t>으로 한</a:t>
            </a:r>
            <a:endParaRPr lang="en-US" altLang="ko-KR" b="1" dirty="0" smtClean="0"/>
          </a:p>
          <a:p>
            <a:r>
              <a:rPr lang="ko-KR" altLang="en-US" b="1" dirty="0" smtClean="0"/>
              <a:t>관광지 추천 시스템이 </a:t>
            </a:r>
            <a:r>
              <a:rPr lang="ko-KR" altLang="en-US" b="1" u="sng" dirty="0" smtClean="0"/>
              <a:t>필요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76" name="오른쪽 화살표 75"/>
          <p:cNvSpPr/>
          <p:nvPr/>
        </p:nvSpPr>
        <p:spPr>
          <a:xfrm>
            <a:off x="3995936" y="6165304"/>
            <a:ext cx="648072" cy="2880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Content Placeholder 10"/>
          <p:cNvSpPr txBox="1">
            <a:spLocks/>
          </p:cNvSpPr>
          <p:nvPr/>
        </p:nvSpPr>
        <p:spPr>
          <a:xfrm>
            <a:off x="623032" y="4005064"/>
            <a:ext cx="2652824" cy="4598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marR="0" lvl="0" indent="-457120" defTabSz="1218987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779B7">
                  <a:lumMod val="75000"/>
                </a:srgbClr>
              </a:buClr>
              <a:buSzPct val="200000"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깔끔하다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11561" y="4365104"/>
            <a:ext cx="146065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20" lvl="0" indent="-457120" defTabSz="1218987" latinLnBrk="0">
              <a:lnSpc>
                <a:spcPct val="130000"/>
              </a:lnSpc>
              <a:spcBef>
                <a:spcPct val="20000"/>
              </a:spcBef>
              <a:buClr>
                <a:srgbClr val="0779B7">
                  <a:lumMod val="75000"/>
                </a:srgbClr>
              </a:buClr>
              <a:buSzPct val="200000"/>
              <a:buFont typeface="Arial" pitchFamily="34" charset="0"/>
              <a:buChar char="•"/>
              <a:defRPr/>
            </a:pPr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100</a:t>
            </a:r>
            <a:r>
              <a:rPr lang="ko-KR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만</a:t>
            </a:r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+ 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347864" y="4365104"/>
            <a:ext cx="139653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20" lvl="0" indent="-457120" defTabSz="1218987" latinLnBrk="0">
              <a:lnSpc>
                <a:spcPct val="130000"/>
              </a:lnSpc>
              <a:spcBef>
                <a:spcPct val="20000"/>
              </a:spcBef>
              <a:buClr>
                <a:srgbClr val="0779B7"/>
              </a:buClr>
              <a:buSzPct val="200000"/>
              <a:buFont typeface="Arial" pitchFamily="34" charset="0"/>
              <a:buChar char="•"/>
              <a:defRPr/>
            </a:pPr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100</a:t>
            </a:r>
            <a:r>
              <a:rPr lang="ko-KR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만</a:t>
            </a:r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086368" y="4416728"/>
            <a:ext cx="129394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20" lvl="0" indent="-457120" defTabSz="1218987" latinLnBrk="0">
              <a:lnSpc>
                <a:spcPct val="130000"/>
              </a:lnSpc>
              <a:spcBef>
                <a:spcPct val="20000"/>
              </a:spcBef>
              <a:buClr>
                <a:srgbClr val="019ADD">
                  <a:lumMod val="75000"/>
                </a:srgbClr>
              </a:buClr>
              <a:buSzPct val="200000"/>
              <a:buFont typeface="Arial" pitchFamily="34" charset="0"/>
              <a:buChar char="•"/>
              <a:defRPr/>
            </a:pPr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1000+</a:t>
            </a:r>
          </a:p>
        </p:txBody>
      </p:sp>
      <p:sp>
        <p:nvSpPr>
          <p:cNvPr id="86" name="Content Placeholder 10"/>
          <p:cNvSpPr txBox="1">
            <a:spLocks/>
          </p:cNvSpPr>
          <p:nvPr/>
        </p:nvSpPr>
        <p:spPr>
          <a:xfrm>
            <a:off x="6012160" y="4005064"/>
            <a:ext cx="2652824" cy="4598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marR="0" lvl="0" indent="-457120" defTabSz="1218987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19ADD">
                  <a:lumMod val="75000"/>
                </a:srgbClr>
              </a:buClr>
              <a:buSzPct val="20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곱셈 기호 12"/>
          <p:cNvSpPr/>
          <p:nvPr/>
        </p:nvSpPr>
        <p:spPr>
          <a:xfrm>
            <a:off x="864416" y="3933056"/>
            <a:ext cx="7452000" cy="80116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086377" y="4056689"/>
            <a:ext cx="2082621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20" lvl="0" indent="-457120" defTabSz="1218987" latinLnBrk="0">
              <a:lnSpc>
                <a:spcPct val="130000"/>
              </a:lnSpc>
              <a:spcBef>
                <a:spcPct val="20000"/>
              </a:spcBef>
              <a:buClr>
                <a:srgbClr val="019ADD">
                  <a:lumMod val="75000"/>
                </a:srgbClr>
              </a:buClr>
              <a:buSzPct val="200000"/>
              <a:buFont typeface="Arial" pitchFamily="34" charset="0"/>
              <a:buChar char="•"/>
              <a:defRPr/>
            </a:pPr>
            <a:r>
              <a:rPr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허접스럽다</a:t>
            </a:r>
            <a:r>
              <a:rPr lang="en-US" altLang="ko-KR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(?)</a:t>
            </a:r>
            <a:endParaRPr lang="en-US" altLang="ko-KR" kern="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7584" y="1412775"/>
            <a:ext cx="3096344" cy="1477328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319972" y="1412775"/>
            <a:ext cx="3996444" cy="1477328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8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3" grpId="0"/>
      <p:bldP spid="74" grpId="0" animBg="1"/>
      <p:bldP spid="75" grpId="0" animBg="1"/>
      <p:bldP spid="76" grpId="0" animBg="1"/>
      <p:bldP spid="81" grpId="0"/>
      <p:bldP spid="83" grpId="0"/>
      <p:bldP spid="78" grpId="0"/>
      <p:bldP spid="79" grpId="0"/>
      <p:bldP spid="13" grpId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2609528" y="1513647"/>
            <a:ext cx="3888432" cy="3888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prstClr val="black"/>
              </a:solidFill>
              <a:latin typeface="DX맑은하늘B" panose="02010606000101010101" pitchFamily="2" charset="-127"/>
              <a:ea typeface="DX맑은하늘B" panose="02010606000101010101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6" y="2492896"/>
            <a:ext cx="2448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prstClr val="black"/>
                </a:solidFill>
                <a:latin typeface="+mj-ea"/>
                <a:ea typeface="+mj-ea"/>
              </a:rPr>
              <a:t>02</a:t>
            </a:r>
          </a:p>
          <a:p>
            <a:pPr algn="ctr"/>
            <a:r>
              <a:rPr lang="ko-KR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관광지추천</a:t>
            </a:r>
            <a:endParaRPr lang="en-US" altLang="ko-KR" sz="28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시스템의</a:t>
            </a:r>
            <a:endParaRPr lang="en-US" altLang="ko-KR" sz="28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 smtClean="0">
                <a:solidFill>
                  <a:prstClr val="black"/>
                </a:solidFill>
                <a:latin typeface="+mj-ea"/>
                <a:ea typeface="+mj-ea"/>
              </a:rPr>
              <a:t>기본적 개념</a:t>
            </a:r>
            <a:endParaRPr lang="en-US" altLang="ko-KR" sz="2800" b="1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26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활용 되는 데이터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027" y="1268762"/>
            <a:ext cx="4017600" cy="171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rgbClr val="00355F"/>
                </a:solidFill>
                <a:latin typeface="+mn-ea"/>
              </a:rPr>
              <a:t>C</a:t>
            </a:r>
            <a:r>
              <a:rPr lang="en-US" altLang="ko-KR" sz="1200" b="1" dirty="0" smtClean="0">
                <a:solidFill>
                  <a:srgbClr val="00355F"/>
                </a:solidFill>
                <a:latin typeface="+mn-ea"/>
              </a:rPr>
              <a:t>ode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8" y="1551706"/>
            <a:ext cx="3688982" cy="47576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04591" y="1551706"/>
            <a:ext cx="30278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코드를 통해 추출한 데이터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</a:rPr>
              <a:t>외국인 방한 지역</a:t>
            </a:r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</a:rPr>
              <a:t>외국인 방한 활동</a:t>
            </a:r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prstClr val="black"/>
                </a:solidFill>
              </a:rPr>
              <a:t>외국인 지출 금액</a:t>
            </a:r>
          </a:p>
        </p:txBody>
      </p:sp>
    </p:spTree>
    <p:extLst>
      <p:ext uri="{BB962C8B-B14F-4D97-AF65-F5344CB8AC3E}">
        <p14:creationId xmlns:p14="http://schemas.microsoft.com/office/powerpoint/2010/main" val="191433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구현 과정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" y="1311216"/>
            <a:ext cx="8629138" cy="528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9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구현 과정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9"/>
            <a:ext cx="75438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2339754" y="2132856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구현 과정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7" y="1079728"/>
            <a:ext cx="5105053" cy="549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2627785" y="508518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627785" y="465313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627785" y="429309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1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구현 과정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95536" y="1700808"/>
            <a:ext cx="1762176" cy="192619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sm" len="sm"/>
          </a:ln>
          <a:effectLst/>
        </p:spPr>
        <p:txBody>
          <a:bodyPr lIns="99549" tIns="49773" rIns="99549" bIns="49773" anchor="ctr"/>
          <a:lstStyle/>
          <a:p>
            <a:pPr algn="ctr" defTabSz="995363">
              <a:spcBef>
                <a:spcPct val="50000"/>
              </a:spcBef>
            </a:pPr>
            <a:r>
              <a:rPr lang="ko-KR" altLang="en-US" sz="1400" b="1" dirty="0" smtClean="0">
                <a:solidFill>
                  <a:prstClr val="black"/>
                </a:solidFill>
                <a:cs typeface="Times New Roman" pitchFamily="18" charset="0"/>
              </a:rPr>
              <a:t>공공 데이터포털</a:t>
            </a:r>
            <a:endParaRPr lang="en-US" altLang="ko-KR" sz="1400" b="1" dirty="0" smtClean="0">
              <a:solidFill>
                <a:prstClr val="black"/>
              </a:solidFill>
              <a:cs typeface="Times New Roman" pitchFamily="18" charset="0"/>
            </a:endParaRPr>
          </a:p>
          <a:p>
            <a:pPr algn="ctr" defTabSz="995363">
              <a:spcBef>
                <a:spcPct val="50000"/>
              </a:spcBef>
            </a:pPr>
            <a:r>
              <a:rPr lang="en-US" altLang="ko-KR" sz="1400" b="1" dirty="0" smtClean="0">
                <a:solidFill>
                  <a:prstClr val="black"/>
                </a:solidFill>
                <a:cs typeface="Times New Roman" pitchFamily="18" charset="0"/>
              </a:rPr>
              <a:t>DATA.GO.KR</a:t>
            </a:r>
            <a:endParaRPr lang="en-US" altLang="ko-KR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34" name="Picture 10" descr="Home Serv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2" y="3000772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2164981" y="3968240"/>
            <a:ext cx="157691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051720" y="2661712"/>
            <a:ext cx="1762176" cy="192619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sm" len="sm"/>
          </a:ln>
          <a:effectLst/>
        </p:spPr>
        <p:txBody>
          <a:bodyPr lIns="99549" tIns="49773" rIns="99549" bIns="49773" anchor="ctr"/>
          <a:lstStyle/>
          <a:p>
            <a:pPr algn="ctr" defTabSz="995363">
              <a:spcBef>
                <a:spcPct val="50000"/>
              </a:spcBef>
            </a:pPr>
            <a:r>
              <a:rPr lang="ko-KR" altLang="en-US" sz="1400" b="1" dirty="0" smtClean="0">
                <a:solidFill>
                  <a:prstClr val="black"/>
                </a:solidFill>
                <a:cs typeface="Times New Roman" pitchFamily="18" charset="0"/>
              </a:rPr>
              <a:t>인증키 전송을 통한 데이터 호출</a:t>
            </a:r>
            <a:endParaRPr lang="en-US" altLang="ko-KR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pic>
        <p:nvPicPr>
          <p:cNvPr id="1036" name="Picture 12" descr="https://cdn0.iconfinder.com/data/icons/document-file-types/512/raw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97" y="2907875"/>
            <a:ext cx="1859233" cy="18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0.iconfinder.com/data/icons/files-documents/512/YPS__file_document_approved_endorsed_agreed_sheet_paper_page_text-5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305" y="2966818"/>
            <a:ext cx="1855133" cy="185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>
            <a:off x="5619244" y="3968240"/>
            <a:ext cx="157691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0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494562" y="2661712"/>
            <a:ext cx="1762176" cy="192619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sm" len="sm"/>
          </a:ln>
          <a:effectLst/>
        </p:spPr>
        <p:txBody>
          <a:bodyPr lIns="99549" tIns="49773" rIns="99549" bIns="49773" anchor="ctr"/>
          <a:lstStyle/>
          <a:p>
            <a:pPr algn="ctr" defTabSz="995363">
              <a:spcBef>
                <a:spcPct val="50000"/>
              </a:spcBef>
            </a:pPr>
            <a:r>
              <a:rPr lang="ko-KR" altLang="en-US" sz="1400" b="1" dirty="0" smtClean="0">
                <a:solidFill>
                  <a:prstClr val="black"/>
                </a:solidFill>
                <a:cs typeface="Times New Roman" pitchFamily="18" charset="0"/>
              </a:rPr>
              <a:t>필요한 형태에 따라</a:t>
            </a:r>
            <a:r>
              <a:rPr lang="en-US" altLang="ko-KR" sz="1400" b="1" dirty="0" smtClean="0">
                <a:solidFill>
                  <a:prstClr val="black"/>
                </a:solidFill>
                <a:cs typeface="Times New Roman" pitchFamily="18" charset="0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cs typeface="Times New Roman" pitchFamily="18" charset="0"/>
              </a:rPr>
            </a:br>
            <a:r>
              <a:rPr lang="ko-KR" altLang="en-US" sz="1400" b="1" dirty="0" smtClean="0">
                <a:solidFill>
                  <a:prstClr val="black"/>
                </a:solidFill>
                <a:cs typeface="Times New Roman" pitchFamily="18" charset="0"/>
              </a:rPr>
              <a:t>포맷</a:t>
            </a:r>
            <a:endParaRPr lang="en-US" altLang="ko-KR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구현 과정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6" y="1844824"/>
            <a:ext cx="8583893" cy="424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400" y="134076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en-US" altLang="ko-KR" sz="1200" b="1" dirty="0" smtClean="0">
                <a:solidFill>
                  <a:srgbClr val="00355F"/>
                </a:solidFill>
                <a:latin typeface="+mn-ea"/>
              </a:rPr>
              <a:t>Python 2.7</a:t>
            </a: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에서 작성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1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84971" y="6165304"/>
            <a:ext cx="8491414" cy="446687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sm" len="sm"/>
          </a:ln>
          <a:effectLst/>
        </p:spPr>
        <p:txBody>
          <a:bodyPr lIns="99549" tIns="49773" rIns="99549" bIns="49773" anchor="ctr"/>
          <a:lstStyle/>
          <a:p>
            <a:pPr defTabSz="995363">
              <a:spcBef>
                <a:spcPct val="50000"/>
              </a:spcBef>
            </a:pPr>
            <a:r>
              <a:rPr lang="en-US" altLang="ko-KR" sz="1100" dirty="0" smtClean="0">
                <a:solidFill>
                  <a:prstClr val="black"/>
                </a:solidFill>
                <a:latin typeface="08서울남산체 B"/>
                <a:ea typeface="08서울남산체 B"/>
                <a:cs typeface="Times New Roman" pitchFamily="18" charset="0"/>
              </a:rPr>
              <a:t>##Sample code## :  </a:t>
            </a:r>
            <a:r>
              <a:rPr lang="ko-KR" altLang="en-US" sz="1100" dirty="0" smtClean="0">
                <a:solidFill>
                  <a:prstClr val="black"/>
                </a:solidFill>
                <a:latin typeface="08서울남산체 B"/>
                <a:ea typeface="08서울남산체 B"/>
                <a:cs typeface="Times New Roman" pitchFamily="18" charset="0"/>
              </a:rPr>
              <a:t>공공데이터 포털</a:t>
            </a:r>
            <a:r>
              <a:rPr lang="en-US" altLang="ko-KR" sz="800" dirty="0" smtClean="0">
                <a:solidFill>
                  <a:prstClr val="black"/>
                </a:solidFill>
                <a:latin typeface="08서울남산체 B"/>
                <a:ea typeface="08서울남산체 B"/>
                <a:cs typeface="Times New Roman" pitchFamily="18" charset="0"/>
                <a:hlinkClick r:id="rId6"/>
              </a:rPr>
              <a:t>https</a:t>
            </a:r>
            <a:r>
              <a:rPr lang="en-US" altLang="ko-KR" sz="800" dirty="0">
                <a:solidFill>
                  <a:prstClr val="black"/>
                </a:solidFill>
                <a:latin typeface="08서울남산체 B"/>
                <a:ea typeface="08서울남산체 B"/>
                <a:cs typeface="Times New Roman" pitchFamily="18" charset="0"/>
                <a:hlinkClick r:id="rId6"/>
              </a:rPr>
              <a:t>://www.data.go.kr/subMain.jsp#/L3B1YnIvcG90L215cC9Jcm9zTXlQYWdlL29wZW5EZXZHdWlkZVBhZ2UkQF4wMTIkQF5wdWJsaWNEYXRhRGV0YWlsUGs9dWRkaTphOGQ0MTk2MS00NTM0LTQyNGQtYjhhMC1mMTUyZjRkZWM3ZmUkQF5tYWluRmxhZz10cnVl</a:t>
            </a:r>
            <a:endParaRPr lang="en-US" altLang="ko-KR" sz="800" dirty="0">
              <a:solidFill>
                <a:prstClr val="black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6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구현 과정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4" y="1584176"/>
            <a:ext cx="7678626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400" y="134076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en-US" altLang="ko-KR" sz="1200" b="1" dirty="0" smtClean="0">
                <a:solidFill>
                  <a:srgbClr val="00355F"/>
                </a:solidFill>
                <a:latin typeface="+mn-ea"/>
              </a:rPr>
              <a:t>OPEN API </a:t>
            </a: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활용가이드문서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80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80528" y="116632"/>
            <a:ext cx="2102191" cy="715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목차</a:t>
            </a:r>
            <a:endParaRPr lang="en-US" dirty="0"/>
          </a:p>
        </p:txBody>
      </p:sp>
      <p:grpSp>
        <p:nvGrpSpPr>
          <p:cNvPr id="79" name="Group 106"/>
          <p:cNvGrpSpPr/>
          <p:nvPr/>
        </p:nvGrpSpPr>
        <p:grpSpPr>
          <a:xfrm>
            <a:off x="2337952" y="548680"/>
            <a:ext cx="5330392" cy="707886"/>
            <a:chOff x="4113734" y="1460571"/>
            <a:chExt cx="7109040" cy="1160523"/>
          </a:xfrm>
        </p:grpSpPr>
        <p:sp>
          <p:nvSpPr>
            <p:cNvPr id="80" name="Rectangle 3"/>
            <p:cNvSpPr/>
            <p:nvPr/>
          </p:nvSpPr>
          <p:spPr>
            <a:xfrm>
              <a:off x="4690886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399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486399" y="1460571"/>
              <a:ext cx="5736375" cy="11605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218987" latinLnBrk="0"/>
              <a:r>
                <a:rPr lang="ko-KR" altLang="en-US" sz="2000" b="1" dirty="0" smtClean="0">
                  <a:solidFill>
                    <a:srgbClr val="000000"/>
                  </a:solidFill>
                  <a:latin typeface="+mn-ea"/>
                </a:rPr>
                <a:t>외국인을 위한 관광지 추천 시스템의 필요성</a:t>
              </a:r>
              <a:endParaRPr lang="en-US" sz="20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8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pPr defTabSz="1218987" latinLnBrk="0"/>
              <a:r>
                <a:rPr lang="en-US" sz="4399" kern="0" dirty="0">
                  <a:solidFill>
                    <a:srgbClr val="FFFFFF"/>
                  </a:solidFill>
                  <a:latin typeface="+mn-ea"/>
                  <a:cs typeface="Arial" pitchFamily="34" charset="0"/>
                </a:rPr>
                <a:t>1</a:t>
              </a:r>
            </a:p>
          </p:txBody>
        </p:sp>
      </p:grpSp>
      <p:sp>
        <p:nvSpPr>
          <p:cNvPr id="87" name="Content Placeholder 10"/>
          <p:cNvSpPr txBox="1">
            <a:spLocks/>
          </p:cNvSpPr>
          <p:nvPr/>
        </p:nvSpPr>
        <p:spPr>
          <a:xfrm>
            <a:off x="2914016" y="1268759"/>
            <a:ext cx="3403626" cy="720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관광산업의 전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망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현 관광산업의 문제점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기존 관광 추천 시스템의 한계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grpSp>
        <p:nvGrpSpPr>
          <p:cNvPr id="90" name="Group 106"/>
          <p:cNvGrpSpPr/>
          <p:nvPr/>
        </p:nvGrpSpPr>
        <p:grpSpPr>
          <a:xfrm>
            <a:off x="2337952" y="2384518"/>
            <a:ext cx="5330392" cy="684441"/>
            <a:chOff x="4113734" y="1462930"/>
            <a:chExt cx="7109040" cy="1122088"/>
          </a:xfrm>
        </p:grpSpPr>
        <p:sp>
          <p:nvSpPr>
            <p:cNvPr id="91" name="Rectangle 3"/>
            <p:cNvSpPr/>
            <p:nvPr/>
          </p:nvSpPr>
          <p:spPr>
            <a:xfrm>
              <a:off x="4690886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399" b="1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486399" y="1712857"/>
              <a:ext cx="5736375" cy="6559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218987" latinLnBrk="0"/>
              <a:r>
                <a:rPr lang="ko-KR" altLang="en-US" sz="2000" b="1" dirty="0" smtClean="0">
                  <a:solidFill>
                    <a:srgbClr val="000000"/>
                  </a:solidFill>
                  <a:latin typeface="+mn-ea"/>
                </a:rPr>
                <a:t>관광지 추천 시스템의 기본적 개념</a:t>
              </a:r>
              <a:endParaRPr lang="en-US" sz="20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pPr defTabSz="1218987" latinLnBrk="0"/>
              <a:r>
                <a:rPr lang="en-US" sz="4399" kern="0" dirty="0">
                  <a:solidFill>
                    <a:srgbClr val="FFFFFF"/>
                  </a:solidFill>
                  <a:latin typeface="+mn-ea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94" name="Group 106"/>
          <p:cNvGrpSpPr/>
          <p:nvPr/>
        </p:nvGrpSpPr>
        <p:grpSpPr>
          <a:xfrm>
            <a:off x="2337952" y="3968696"/>
            <a:ext cx="5330392" cy="684441"/>
            <a:chOff x="4113734" y="1462930"/>
            <a:chExt cx="7109040" cy="1122088"/>
          </a:xfrm>
        </p:grpSpPr>
        <p:sp>
          <p:nvSpPr>
            <p:cNvPr id="95" name="Rectangle 3"/>
            <p:cNvSpPr/>
            <p:nvPr/>
          </p:nvSpPr>
          <p:spPr>
            <a:xfrm>
              <a:off x="4690886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 latinLnBrk="0"/>
              <a:endParaRPr lang="en-US" sz="2399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486399" y="1712857"/>
              <a:ext cx="5736375" cy="6559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218987" latinLnBrk="0"/>
              <a:r>
                <a:rPr lang="ko-KR" altLang="en-US" sz="2000" b="1" dirty="0" smtClean="0">
                  <a:solidFill>
                    <a:srgbClr val="000000"/>
                  </a:solidFill>
                  <a:latin typeface="+mn-ea"/>
                </a:rPr>
                <a:t>활용예</a:t>
              </a:r>
              <a:r>
                <a:rPr lang="ko-KR" altLang="en-US" sz="2000" b="1" dirty="0">
                  <a:solidFill>
                    <a:srgbClr val="000000"/>
                  </a:solidFill>
                  <a:latin typeface="+mn-ea"/>
                </a:rPr>
                <a:t>시</a:t>
              </a:r>
              <a:endParaRPr lang="en-US" sz="20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7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pPr defTabSz="1218987" latinLnBrk="0"/>
              <a:r>
                <a:rPr lang="en-US" sz="4399" kern="0" dirty="0">
                  <a:solidFill>
                    <a:srgbClr val="FFFFFF"/>
                  </a:solidFill>
                  <a:latin typeface="+mn-ea"/>
                  <a:cs typeface="Arial" pitchFamily="34" charset="0"/>
                </a:rPr>
                <a:t>3</a:t>
              </a:r>
            </a:p>
          </p:txBody>
        </p:sp>
      </p:grpSp>
      <p:sp>
        <p:nvSpPr>
          <p:cNvPr id="102" name="Content Placeholder 10"/>
          <p:cNvSpPr txBox="1">
            <a:spLocks/>
          </p:cNvSpPr>
          <p:nvPr/>
        </p:nvSpPr>
        <p:spPr>
          <a:xfrm>
            <a:off x="2914016" y="3001172"/>
            <a:ext cx="3403626" cy="10758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활용되는 데이터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구현과정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3" name="Content Placeholder 10"/>
          <p:cNvSpPr txBox="1">
            <a:spLocks/>
          </p:cNvSpPr>
          <p:nvPr/>
        </p:nvSpPr>
        <p:spPr>
          <a:xfrm>
            <a:off x="2914016" y="4653135"/>
            <a:ext cx="3403626" cy="720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분석결과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활용방안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914320" lvl="1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경상지역 활성화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914320" lvl="1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공익적 측면 활성화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914320" lvl="1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적용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914320" lvl="1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</a:pP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         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구현 과정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3075" y="1844824"/>
            <a:ext cx="8529790" cy="1697377"/>
            <a:chOff x="0" y="2132856"/>
            <a:chExt cx="9155830" cy="169737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32856"/>
              <a:ext cx="9155830" cy="1697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직선 연결선 3"/>
            <p:cNvCxnSpPr/>
            <p:nvPr/>
          </p:nvCxnSpPr>
          <p:spPr>
            <a:xfrm>
              <a:off x="4860034" y="2600591"/>
              <a:ext cx="201622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4860032" y="2168543"/>
              <a:ext cx="28803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3176660"/>
              <a:ext cx="9144000" cy="6535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8706498" y="3258918"/>
              <a:ext cx="28803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2744607"/>
              <a:ext cx="9144000" cy="3116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8706498" y="2329859"/>
              <a:ext cx="28803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73075" y="4221088"/>
            <a:ext cx="9139487" cy="1775898"/>
            <a:chOff x="473075" y="3861048"/>
            <a:chExt cx="9139487" cy="1775898"/>
          </a:xfrm>
        </p:grpSpPr>
        <p:grpSp>
          <p:nvGrpSpPr>
            <p:cNvPr id="11" name="그룹 10"/>
            <p:cNvGrpSpPr/>
            <p:nvPr/>
          </p:nvGrpSpPr>
          <p:grpSpPr>
            <a:xfrm>
              <a:off x="733834" y="3861048"/>
              <a:ext cx="8878728" cy="1775898"/>
              <a:chOff x="733834" y="4134442"/>
              <a:chExt cx="8878728" cy="1775898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741169" y="4437112"/>
                <a:ext cx="288032" cy="2880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0000"/>
                    </a:solidFill>
                  </a:rPr>
                  <a:t>1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Rectangle 10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gray">
              <a:xfrm>
                <a:off x="1079275" y="4134442"/>
                <a:ext cx="8533287" cy="89337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 type="none" w="sm" len="sm"/>
              </a:ln>
              <a:effectLst/>
            </p:spPr>
            <p:txBody>
              <a:bodyPr lIns="99549" tIns="49773" rIns="99549" bIns="49773" anchor="ctr"/>
              <a:lstStyle/>
              <a:p>
                <a:pPr defTabSz="995363">
                  <a:spcBef>
                    <a:spcPct val="50000"/>
                  </a:spcBef>
                </a:pPr>
                <a:r>
                  <a:rPr lang="ko-KR" altLang="en-US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어떤 문서를 불러올 것인가</a:t>
                </a:r>
                <a:r>
                  <a:rPr lang="en-US" altLang="ko-KR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? </a:t>
                </a:r>
                <a:r>
                  <a:rPr lang="en-US" altLang="ko-KR" sz="1400" b="1" dirty="0">
                    <a:solidFill>
                      <a:prstClr val="black"/>
                    </a:solidFill>
                    <a:cs typeface="Times New Roman" pitchFamily="18" charset="0"/>
                  </a:rPr>
                  <a:t>Ex) </a:t>
                </a:r>
                <a:r>
                  <a:rPr lang="en-US" altLang="ko-KR" sz="1400" b="1" dirty="0" err="1" smtClean="0">
                    <a:solidFill>
                      <a:prstClr val="black"/>
                    </a:solidFill>
                    <a:cs typeface="Times New Roman" pitchFamily="18" charset="0"/>
                  </a:rPr>
                  <a:t>getForeignTuristAreaRateList</a:t>
                </a:r>
                <a:r>
                  <a:rPr lang="en-US" altLang="ko-KR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 : </a:t>
                </a:r>
                <a:r>
                  <a:rPr lang="ko-KR" altLang="en-US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외국인 방문 지역 비율</a:t>
                </a:r>
                <a:endParaRPr lang="en-US" altLang="ko-KR" sz="1400" b="1" dirty="0">
                  <a:solidFill>
                    <a:prstClr val="black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741169" y="4883799"/>
                <a:ext cx="288032" cy="2880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Rectangle 10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gray">
              <a:xfrm>
                <a:off x="1079275" y="4581129"/>
                <a:ext cx="8533287" cy="89337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 type="none" w="sm" len="sm"/>
              </a:ln>
              <a:effectLst/>
            </p:spPr>
            <p:txBody>
              <a:bodyPr lIns="99549" tIns="49773" rIns="99549" bIns="49773" anchor="ctr"/>
              <a:lstStyle/>
              <a:p>
                <a:pPr defTabSz="995363">
                  <a:spcBef>
                    <a:spcPct val="50000"/>
                  </a:spcBef>
                </a:pPr>
                <a:r>
                  <a:rPr lang="ko-KR" altLang="en-US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어떤 검색조건을 사용할 것인가</a:t>
                </a:r>
                <a:r>
                  <a:rPr lang="en-US" altLang="ko-KR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? Ex) </a:t>
                </a:r>
                <a:r>
                  <a:rPr lang="ko-KR" altLang="en-US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인증키</a:t>
                </a:r>
                <a:r>
                  <a:rPr lang="en-US" altLang="ko-KR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, </a:t>
                </a:r>
                <a:r>
                  <a:rPr lang="ko-KR" altLang="en-US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연도</a:t>
                </a:r>
                <a:r>
                  <a:rPr lang="en-US" altLang="ko-KR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, </a:t>
                </a:r>
                <a:r>
                  <a:rPr lang="ko-KR" altLang="en-US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지역코드</a:t>
                </a:r>
                <a:r>
                  <a:rPr lang="en-US" altLang="ko-KR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, </a:t>
                </a:r>
                <a:r>
                  <a:rPr lang="ko-KR" altLang="en-US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결과 수</a:t>
                </a:r>
                <a:r>
                  <a:rPr lang="en-US" altLang="ko-KR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, </a:t>
                </a:r>
                <a:r>
                  <a:rPr lang="ko-KR" altLang="en-US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페이지 수</a:t>
                </a:r>
                <a:r>
                  <a:rPr lang="en-US" altLang="ko-KR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 </a:t>
                </a:r>
                <a:endParaRPr lang="en-US" altLang="ko-KR" sz="1400" b="1" dirty="0">
                  <a:solidFill>
                    <a:prstClr val="black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733834" y="5330487"/>
                <a:ext cx="288032" cy="2880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FF0000"/>
                    </a:solidFill>
                  </a:rPr>
                  <a:t>3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Rectangle 10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gray">
              <a:xfrm>
                <a:off x="1079275" y="5016965"/>
                <a:ext cx="8533287" cy="89337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 type="none" w="sm" len="sm"/>
              </a:ln>
              <a:effectLst/>
            </p:spPr>
            <p:txBody>
              <a:bodyPr lIns="99549" tIns="49773" rIns="99549" bIns="49773" anchor="ctr"/>
              <a:lstStyle/>
              <a:p>
                <a:pPr defTabSz="995363">
                  <a:spcBef>
                    <a:spcPct val="50000"/>
                  </a:spcBef>
                </a:pPr>
                <a:r>
                  <a:rPr lang="ko-KR" altLang="en-US" sz="1400" b="1" dirty="0" smtClean="0">
                    <a:solidFill>
                      <a:prstClr val="black"/>
                    </a:solidFill>
                    <a:cs typeface="Times New Roman" pitchFamily="18" charset="0"/>
                  </a:rPr>
                  <a:t>호출 및 출력</a:t>
                </a:r>
                <a:endParaRPr lang="en-US" altLang="ko-KR" sz="1400" b="1" dirty="0">
                  <a:solidFill>
                    <a:prstClr val="black"/>
                  </a:solidFill>
                  <a:cs typeface="Times New Roman" pitchFamily="18" charset="0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3075" y="3861048"/>
              <a:ext cx="8518769" cy="1656184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3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3" y="1556807"/>
            <a:ext cx="8347397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화살표 연결선 26"/>
          <p:cNvCxnSpPr/>
          <p:nvPr/>
        </p:nvCxnSpPr>
        <p:spPr>
          <a:xfrm>
            <a:off x="4556451" y="3212976"/>
            <a:ext cx="0" cy="11417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3" y="4653136"/>
            <a:ext cx="7998183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직선 연결선 28"/>
          <p:cNvCxnSpPr/>
          <p:nvPr/>
        </p:nvCxnSpPr>
        <p:spPr>
          <a:xfrm>
            <a:off x="2987824" y="5218176"/>
            <a:ext cx="1800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740354" y="5013176"/>
            <a:ext cx="792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83569" y="521817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10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915816" y="5733257"/>
            <a:ext cx="3240360" cy="89337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sm" len="sm"/>
          </a:ln>
          <a:effectLst/>
        </p:spPr>
        <p:txBody>
          <a:bodyPr lIns="99549" tIns="49773" rIns="99549" bIns="49773" anchor="ctr"/>
          <a:lstStyle/>
          <a:p>
            <a:pPr algn="ctr" defTabSz="995363">
              <a:spcBef>
                <a:spcPct val="50000"/>
              </a:spcBef>
            </a:pPr>
            <a:r>
              <a:rPr lang="en-US" altLang="ko-KR" b="1" dirty="0" smtClean="0">
                <a:solidFill>
                  <a:prstClr val="black"/>
                </a:solidFill>
                <a:latin typeface="08서울남산체 B"/>
                <a:ea typeface="08서울남산체 B"/>
                <a:cs typeface="Times New Roman" pitchFamily="18" charset="0"/>
              </a:rPr>
              <a:t>∴ </a:t>
            </a:r>
            <a:r>
              <a:rPr lang="en-US" altLang="ko-KR" b="1" dirty="0" smtClean="0">
                <a:solidFill>
                  <a:prstClr val="black"/>
                </a:solidFill>
                <a:cs typeface="Times New Roman" pitchFamily="18" charset="0"/>
              </a:rPr>
              <a:t>2010</a:t>
            </a:r>
            <a:r>
              <a:rPr lang="ko-KR" altLang="en-US" b="1" dirty="0" smtClean="0">
                <a:solidFill>
                  <a:prstClr val="black"/>
                </a:solidFill>
                <a:cs typeface="Times New Roman" pitchFamily="18" charset="0"/>
              </a:rPr>
              <a:t>년 서울방문 </a:t>
            </a:r>
            <a:r>
              <a:rPr lang="en-US" altLang="ko-KR" b="1" dirty="0" smtClean="0">
                <a:solidFill>
                  <a:prstClr val="black"/>
                </a:solidFill>
                <a:cs typeface="Times New Roman" pitchFamily="18" charset="0"/>
              </a:rPr>
              <a:t>80.3%</a:t>
            </a:r>
            <a:r>
              <a:rPr lang="ko-KR" altLang="en-US" b="1" dirty="0" smtClean="0">
                <a:solidFill>
                  <a:prstClr val="black"/>
                </a:solidFill>
                <a:cs typeface="Times New Roman" pitchFamily="18" charset="0"/>
              </a:rPr>
              <a:t> </a:t>
            </a:r>
            <a:endParaRPr lang="en-US" altLang="ko-KR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구현 과정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87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40"/>
          <a:stretch/>
        </p:blipFill>
        <p:spPr bwMode="auto">
          <a:xfrm>
            <a:off x="1043610" y="1340768"/>
            <a:ext cx="7005460" cy="5132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구현 과정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86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628800"/>
            <a:ext cx="5039998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활용 되는 데이터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027" y="1268762"/>
            <a:ext cx="4017600" cy="171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추출한 데이터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4168" y="1844824"/>
            <a:ext cx="2592288" cy="156966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</a:rPr>
              <a:t>2015</a:t>
            </a:r>
            <a:r>
              <a:rPr lang="ko-KR" altLang="en-US" sz="1600" dirty="0">
                <a:solidFill>
                  <a:prstClr val="black"/>
                </a:solidFill>
              </a:rPr>
              <a:t>년 </a:t>
            </a:r>
            <a:r>
              <a:rPr lang="ko-KR" altLang="en-US" sz="1600" dirty="0" smtClean="0">
                <a:solidFill>
                  <a:prstClr val="black"/>
                </a:solidFill>
              </a:rPr>
              <a:t>기준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/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</a:rPr>
              <a:t>서울</a:t>
            </a:r>
            <a:r>
              <a:rPr lang="en-US" altLang="ko-KR" sz="1600" dirty="0" smtClean="0">
                <a:solidFill>
                  <a:prstClr val="black"/>
                </a:solidFill>
              </a:rPr>
              <a:t>,</a:t>
            </a:r>
            <a:r>
              <a:rPr lang="ko-KR" altLang="en-US" sz="1600" dirty="0" smtClean="0">
                <a:solidFill>
                  <a:prstClr val="black"/>
                </a:solidFill>
              </a:rPr>
              <a:t> 제주 </a:t>
            </a:r>
            <a:r>
              <a:rPr lang="en-US" altLang="ko-KR" sz="1600" dirty="0" smtClean="0">
                <a:solidFill>
                  <a:prstClr val="black"/>
                </a:solidFill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높은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</a:rPr>
              <a:t>순위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</a:rPr>
              <a:t>충청</a:t>
            </a:r>
            <a:r>
              <a:rPr lang="en-US" altLang="ko-KR" sz="1600" dirty="0" smtClean="0">
                <a:solidFill>
                  <a:prstClr val="black"/>
                </a:solidFill>
              </a:rPr>
              <a:t>,</a:t>
            </a:r>
            <a:r>
              <a:rPr lang="ko-KR" altLang="en-US" sz="1600" dirty="0" smtClean="0">
                <a:solidFill>
                  <a:prstClr val="black"/>
                </a:solidFill>
              </a:rPr>
              <a:t> 전라 </a:t>
            </a:r>
            <a:r>
              <a:rPr lang="en-US" altLang="ko-KR" sz="1600" dirty="0" smtClean="0">
                <a:solidFill>
                  <a:prstClr val="black"/>
                </a:solidFill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smtClean="0">
                <a:solidFill>
                  <a:schemeClr val="accent1"/>
                </a:solidFill>
              </a:rPr>
              <a:t>낮은</a:t>
            </a:r>
            <a:r>
              <a:rPr lang="ko-KR" altLang="en-US" sz="1600" dirty="0" smtClean="0">
                <a:solidFill>
                  <a:prstClr val="black"/>
                </a:solidFill>
              </a:rPr>
              <a:t> 순위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5475" y="4029978"/>
            <a:ext cx="5040000" cy="1980000"/>
            <a:chOff x="1999357" y="1844824"/>
            <a:chExt cx="5164933" cy="25316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54" b="33529"/>
            <a:stretch/>
          </p:blipFill>
          <p:spPr>
            <a:xfrm>
              <a:off x="1999359" y="3301007"/>
              <a:ext cx="5164931" cy="45819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396"/>
            <a:stretch/>
          </p:blipFill>
          <p:spPr>
            <a:xfrm>
              <a:off x="1999357" y="3717032"/>
              <a:ext cx="5164931" cy="65940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762"/>
            <a:stretch/>
          </p:blipFill>
          <p:spPr>
            <a:xfrm>
              <a:off x="1999357" y="1844824"/>
              <a:ext cx="5164931" cy="144780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6084168" y="4077072"/>
            <a:ext cx="2592288" cy="181588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</a:rPr>
              <a:t>2015</a:t>
            </a:r>
            <a:r>
              <a:rPr lang="ko-KR" altLang="en-US" sz="1600" dirty="0">
                <a:solidFill>
                  <a:prstClr val="black"/>
                </a:solidFill>
              </a:rPr>
              <a:t>년 기준</a:t>
            </a:r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</a:rPr>
              <a:t>쇼핑</a:t>
            </a:r>
            <a:r>
              <a:rPr lang="en-US" altLang="ko-KR" sz="1600" dirty="0" smtClean="0">
                <a:solidFill>
                  <a:prstClr val="black"/>
                </a:solidFill>
              </a:rPr>
              <a:t>,</a:t>
            </a:r>
            <a:r>
              <a:rPr lang="ko-KR" altLang="en-US" sz="1600" dirty="0" smtClean="0">
                <a:solidFill>
                  <a:prstClr val="black"/>
                </a:solidFill>
              </a:rPr>
              <a:t> 식도락관광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 smtClean="0">
                <a:solidFill>
                  <a:prstClr val="black"/>
                </a:solidFill>
              </a:rPr>
              <a:t>   - </a:t>
            </a:r>
            <a:r>
              <a:rPr lang="ko-KR" altLang="en-US" sz="1600" dirty="0" smtClean="0">
                <a:solidFill>
                  <a:srgbClr val="FF0000"/>
                </a:solidFill>
              </a:rPr>
              <a:t>높은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비중을 차지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</a:rPr>
              <a:t>자연경관감상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  - </a:t>
            </a:r>
            <a:r>
              <a:rPr lang="ko-KR" altLang="en-US" sz="1600" dirty="0" smtClean="0">
                <a:solidFill>
                  <a:prstClr val="black"/>
                </a:solidFill>
              </a:rPr>
              <a:t>상대적으로 </a:t>
            </a:r>
            <a:r>
              <a:rPr lang="ko-KR" altLang="en-US" sz="1600" dirty="0" smtClean="0">
                <a:solidFill>
                  <a:schemeClr val="accent1"/>
                </a:solidFill>
              </a:rPr>
              <a:t>낮은</a:t>
            </a:r>
            <a:r>
              <a:rPr lang="ko-KR" altLang="en-US" sz="1600" dirty="0" smtClean="0">
                <a:solidFill>
                  <a:prstClr val="black"/>
                </a:solidFill>
              </a:rPr>
              <a:t> 비중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060848"/>
            <a:ext cx="589419" cy="218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76056" y="2634900"/>
            <a:ext cx="589419" cy="218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76056" y="2852936"/>
            <a:ext cx="589419" cy="4320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076056" y="4363092"/>
            <a:ext cx="589419" cy="362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076056" y="4985012"/>
            <a:ext cx="589419" cy="2441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6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관광지 추천 시스템의 기본적 개념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활용 되는 데이터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027" y="1268762"/>
            <a:ext cx="4017600" cy="171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추출한 데이터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54" y="2174239"/>
            <a:ext cx="6093793" cy="14813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3648" y="4054354"/>
            <a:ext cx="6768752" cy="181588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</a:rPr>
              <a:t>2015</a:t>
            </a:r>
            <a:r>
              <a:rPr lang="ko-KR" altLang="en-US" sz="1600" dirty="0">
                <a:solidFill>
                  <a:prstClr val="black"/>
                </a:solidFill>
              </a:rPr>
              <a:t>년 기준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</a:rPr>
              <a:t>외래관광객지출 </a:t>
            </a:r>
            <a:r>
              <a:rPr lang="ko-KR" altLang="en-US" sz="1600" dirty="0" smtClean="0">
                <a:solidFill>
                  <a:srgbClr val="FF0000"/>
                </a:solidFill>
              </a:rPr>
              <a:t>증가</a:t>
            </a:r>
            <a:r>
              <a:rPr lang="ko-KR" altLang="en-US" sz="1600" dirty="0" smtClean="0">
                <a:solidFill>
                  <a:prstClr val="black"/>
                </a:solidFill>
              </a:rPr>
              <a:t> 추세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</a:rPr>
              <a:t>최근 외래관광객 </a:t>
            </a:r>
            <a:r>
              <a:rPr lang="ko-KR" altLang="en-US" sz="1600" dirty="0">
                <a:solidFill>
                  <a:prstClr val="black"/>
                </a:solidFill>
              </a:rPr>
              <a:t>입국자 수 </a:t>
            </a:r>
            <a:r>
              <a:rPr lang="ko-KR" altLang="en-US" sz="1600" dirty="0" smtClean="0">
                <a:solidFill>
                  <a:prstClr val="black"/>
                </a:solidFill>
              </a:rPr>
              <a:t>증가와 연결 지어 볼 때</a:t>
            </a:r>
            <a:r>
              <a:rPr lang="en-US" altLang="ko-KR" sz="1600" dirty="0" smtClean="0">
                <a:solidFill>
                  <a:prstClr val="black"/>
                </a:solidFill>
              </a:rPr>
              <a:t>,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   </a:t>
            </a:r>
            <a:r>
              <a:rPr lang="ko-KR" altLang="en-US" sz="1600" dirty="0" smtClean="0">
                <a:solidFill>
                  <a:srgbClr val="FF0000"/>
                </a:solidFill>
              </a:rPr>
              <a:t>관광시장의 </a:t>
            </a:r>
            <a:r>
              <a:rPr lang="ko-KR" altLang="en-US" sz="1600" dirty="0">
                <a:solidFill>
                  <a:srgbClr val="FF0000"/>
                </a:solidFill>
              </a:rPr>
              <a:t>성장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</a:rPr>
              <a:t>추세에 </a:t>
            </a:r>
            <a:r>
              <a:rPr lang="ko-KR" altLang="en-US" sz="1600" dirty="0" smtClean="0">
                <a:solidFill>
                  <a:srgbClr val="FF0000"/>
                </a:solidFill>
              </a:rPr>
              <a:t>주목</a:t>
            </a:r>
            <a:r>
              <a:rPr lang="ko-KR" altLang="en-US" sz="1600" dirty="0" smtClean="0">
                <a:solidFill>
                  <a:prstClr val="black"/>
                </a:solidFill>
              </a:rPr>
              <a:t>할 필요가 있다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99801" y="6453336"/>
            <a:ext cx="1226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한국관광공사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3012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2609528" y="1513647"/>
            <a:ext cx="3888432" cy="3888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prstClr val="black"/>
              </a:solidFill>
              <a:latin typeface="DX맑은하늘B" panose="02010606000101010101" pitchFamily="2" charset="-127"/>
              <a:ea typeface="DX맑은하늘B" panose="02010606000101010101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6" y="2996952"/>
            <a:ext cx="2448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prstClr val="black"/>
                </a:solidFill>
                <a:latin typeface="+mj-ea"/>
                <a:ea typeface="+mj-ea"/>
              </a:rPr>
              <a:t>03</a:t>
            </a:r>
          </a:p>
          <a:p>
            <a:pPr algn="ctr"/>
            <a:r>
              <a:rPr lang="ko-KR" altLang="en-US" sz="3200" b="1" dirty="0" smtClean="0">
                <a:solidFill>
                  <a:prstClr val="black"/>
                </a:solidFill>
                <a:latin typeface="+mj-ea"/>
                <a:ea typeface="+mj-ea"/>
              </a:rPr>
              <a:t>활용 방안</a:t>
            </a:r>
            <a:endParaRPr lang="ko-KR" altLang="en-US" sz="3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3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38" y="4365105"/>
            <a:ext cx="1043466" cy="126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93096"/>
            <a:ext cx="1359222" cy="136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70066"/>
            <a:ext cx="1953042" cy="167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1" y="4293096"/>
            <a:ext cx="1584176" cy="144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25"/>
          <p:cNvSpPr/>
          <p:nvPr/>
        </p:nvSpPr>
        <p:spPr>
          <a:xfrm>
            <a:off x="830565" y="1988840"/>
            <a:ext cx="3380400" cy="51652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sz="2000" b="1" kern="0" dirty="0" smtClean="0">
                <a:solidFill>
                  <a:prstClr val="white"/>
                </a:solidFill>
                <a:latin typeface="+mn-ea"/>
              </a:rPr>
              <a:t>주요 방문 목적</a:t>
            </a:r>
          </a:p>
        </p:txBody>
      </p:sp>
      <p:sp>
        <p:nvSpPr>
          <p:cNvPr id="20" name="직사각형 25"/>
          <p:cNvSpPr/>
          <p:nvPr/>
        </p:nvSpPr>
        <p:spPr>
          <a:xfrm>
            <a:off x="5007031" y="2001305"/>
            <a:ext cx="3380400" cy="51652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sz="2000" b="1" kern="0" dirty="0" smtClean="0">
                <a:solidFill>
                  <a:prstClr val="white"/>
                </a:solidFill>
                <a:latin typeface="+mn-ea"/>
              </a:rPr>
              <a:t>최근 상승세인 방문 목적 </a:t>
            </a:r>
          </a:p>
        </p:txBody>
      </p:sp>
      <p:sp>
        <p:nvSpPr>
          <p:cNvPr id="22" name="Rectangle 2"/>
          <p:cNvSpPr/>
          <p:nvPr/>
        </p:nvSpPr>
        <p:spPr>
          <a:xfrm>
            <a:off x="876844" y="2876545"/>
            <a:ext cx="31911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가장 많은 비중을 차지했던 방문 목적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중복 투표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)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쇼 핑 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: 68%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식도락 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: 43%</a:t>
            </a:r>
          </a:p>
        </p:txBody>
      </p:sp>
      <p:sp>
        <p:nvSpPr>
          <p:cNvPr id="23" name="Rectangle 2"/>
          <p:cNvSpPr/>
          <p:nvPr/>
        </p:nvSpPr>
        <p:spPr>
          <a:xfrm>
            <a:off x="4998677" y="2876546"/>
            <a:ext cx="34617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6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년간 가장 큰 증가 폭을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보인 방문 목적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자연경관감상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약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18%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상승</a:t>
            </a:r>
            <a:endParaRPr lang="en-US" altLang="ko-KR" sz="1600" dirty="0">
              <a:solidFill>
                <a:prstClr val="black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유적지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방문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약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12%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상승</a:t>
            </a:r>
            <a:endParaRPr lang="en-US" altLang="ko-KR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</a:t>
            </a:r>
            <a:r>
              <a:rPr lang="ko-KR" altLang="en-US" sz="1200" b="1" dirty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키워드로 보는 관광 데이터 분석 결과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12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직사각형 25"/>
          <p:cNvSpPr/>
          <p:nvPr/>
        </p:nvSpPr>
        <p:spPr>
          <a:xfrm>
            <a:off x="830566" y="1988840"/>
            <a:ext cx="3381394" cy="516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sz="2000" b="1" kern="0" dirty="0">
                <a:solidFill>
                  <a:prstClr val="white"/>
                </a:solidFill>
                <a:latin typeface="+mn-ea"/>
              </a:rPr>
              <a:t>최근 상승세인 방문 </a:t>
            </a:r>
            <a:r>
              <a:rPr lang="ko-KR" altLang="en-US" sz="2000" b="1" kern="0" dirty="0" smtClean="0">
                <a:solidFill>
                  <a:prstClr val="white"/>
                </a:solidFill>
                <a:latin typeface="+mn-ea"/>
              </a:rPr>
              <a:t>지역 </a:t>
            </a:r>
            <a:endParaRPr lang="ko-KR" altLang="en-US" sz="2000" b="1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0" name="직사각형 25"/>
          <p:cNvSpPr/>
          <p:nvPr/>
        </p:nvSpPr>
        <p:spPr>
          <a:xfrm>
            <a:off x="5007031" y="2001305"/>
            <a:ext cx="3381393" cy="51652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sz="2000" b="1" kern="0" dirty="0" smtClean="0">
                <a:solidFill>
                  <a:prstClr val="white"/>
                </a:solidFill>
                <a:latin typeface="+mn-ea"/>
              </a:rPr>
              <a:t>최근 하향세인 방문 지역 </a:t>
            </a:r>
          </a:p>
        </p:txBody>
      </p:sp>
      <p:sp>
        <p:nvSpPr>
          <p:cNvPr id="22" name="Rectangle 2"/>
          <p:cNvSpPr/>
          <p:nvPr/>
        </p:nvSpPr>
        <p:spPr>
          <a:xfrm>
            <a:off x="876844" y="2876544"/>
            <a:ext cx="34791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</a:rPr>
              <a:t>6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년간 가장 큰 증가 폭을 보인 방문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지역</a:t>
            </a:r>
            <a:endParaRPr lang="en-US" altLang="ko-KR" dirty="0" smtClean="0">
              <a:solidFill>
                <a:prstClr val="black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제주 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약 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7%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상승</a:t>
            </a:r>
            <a:endParaRPr lang="en-US" altLang="ko-KR" sz="16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4998678" y="2876545"/>
            <a:ext cx="346175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6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년간 가장 큰 감소 폭을 보인 방문 지역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경상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약 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10%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감소</a:t>
            </a:r>
            <a:endParaRPr lang="en-US" altLang="ko-KR" sz="1600" dirty="0">
              <a:solidFill>
                <a:prstClr val="black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경기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+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인천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약 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17%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감소</a:t>
            </a:r>
            <a:endParaRPr lang="en-US" altLang="ko-KR" sz="16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18" y="4149082"/>
            <a:ext cx="2176462" cy="16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199" y="4293098"/>
            <a:ext cx="1916139" cy="158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</a:t>
            </a:r>
            <a:r>
              <a:rPr lang="ko-KR" altLang="en-US" sz="1200" b="1" dirty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키워드로 보는 관광 데이터 분석 결과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45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도형 47"/>
          <p:cNvSpPr/>
          <p:nvPr/>
        </p:nvSpPr>
        <p:spPr>
          <a:xfrm rot="16200000" flipV="1">
            <a:off x="3207994" y="1203606"/>
            <a:ext cx="4047239" cy="5435444"/>
          </a:xfrm>
          <a:prstGeom prst="swooshArrow">
            <a:avLst>
              <a:gd name="adj1" fmla="val 13264"/>
              <a:gd name="adj2" fmla="val 27598"/>
            </a:avLst>
          </a:prstGeom>
          <a:solidFill>
            <a:srgbClr val="E52754">
              <a:lumMod val="20000"/>
              <a:lumOff val="80000"/>
            </a:srgbClr>
          </a:solidFill>
          <a:ln w="38100">
            <a:noFill/>
          </a:ln>
          <a:effectLst/>
        </p:spPr>
      </p:sp>
      <p:sp>
        <p:nvSpPr>
          <p:cNvPr id="10" name="타원 6"/>
          <p:cNvSpPr/>
          <p:nvPr/>
        </p:nvSpPr>
        <p:spPr>
          <a:xfrm>
            <a:off x="5593252" y="4110302"/>
            <a:ext cx="681222" cy="681223"/>
          </a:xfrm>
          <a:prstGeom prst="ellipse">
            <a:avLst/>
          </a:prstGeom>
          <a:solidFill>
            <a:srgbClr val="7BB9A0">
              <a:lumMod val="60000"/>
              <a:lumOff val="40000"/>
            </a:srgb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sz="1400" kern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0779" y="1772818"/>
            <a:ext cx="3310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E52754"/>
                </a:solidFill>
                <a:latin typeface="+mn-ea"/>
                <a:cs typeface="KoreanYNSJG2R" charset="0"/>
              </a:rPr>
              <a:t>최근 추세에 맞는 </a:t>
            </a:r>
            <a:endParaRPr lang="en-US" altLang="ko-KR" sz="2800" b="1" dirty="0" smtClean="0">
              <a:solidFill>
                <a:srgbClr val="E52754"/>
              </a:solidFill>
              <a:latin typeface="+mn-ea"/>
              <a:cs typeface="KoreanYNSJG2R" charset="0"/>
            </a:endParaRPr>
          </a:p>
          <a:p>
            <a:pPr algn="ctr"/>
            <a:r>
              <a:rPr lang="ko-KR" altLang="en-US" sz="2800" b="1" dirty="0" smtClean="0">
                <a:solidFill>
                  <a:srgbClr val="E52754"/>
                </a:solidFill>
                <a:latin typeface="+mn-ea"/>
                <a:cs typeface="KoreanYNSJG2R" charset="0"/>
              </a:rPr>
              <a:t>관광지 추천이 필요</a:t>
            </a:r>
            <a:endParaRPr lang="ko-KR" altLang="en-US" sz="2800" b="1" dirty="0">
              <a:solidFill>
                <a:srgbClr val="E52754"/>
              </a:solidFill>
              <a:latin typeface="+mn-ea"/>
              <a:cs typeface="KoreanYNSJG2R" charset="0"/>
            </a:endParaRPr>
          </a:p>
        </p:txBody>
      </p:sp>
      <p:sp>
        <p:nvSpPr>
          <p:cNvPr id="12" name="직사각형 67"/>
          <p:cNvSpPr/>
          <p:nvPr/>
        </p:nvSpPr>
        <p:spPr>
          <a:xfrm>
            <a:off x="647350" y="1870307"/>
            <a:ext cx="4068669" cy="3187117"/>
          </a:xfrm>
          <a:prstGeom prst="roundRect">
            <a:avLst>
              <a:gd name="adj" fmla="val 9564"/>
            </a:avLst>
          </a:prstGeom>
          <a:noFill/>
          <a:ln w="28575" cap="flat" cmpd="sng" algn="ctr">
            <a:solidFill>
              <a:schemeClr val="accent1"/>
            </a:solidFill>
            <a:prstDash val="sys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376" y="1989168"/>
            <a:ext cx="319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cs typeface="KoreanYNSJG3R" charset="0"/>
              </a:rPr>
              <a:t>유적지 방문</a:t>
            </a:r>
            <a:endParaRPr lang="ko-KR" altLang="en-US" dirty="0">
              <a:latin typeface="+mn-ea"/>
              <a:cs typeface="KoreanYNSJG3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0123" y="3131663"/>
            <a:ext cx="334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cs typeface="KoreanYNSJG3R" charset="0"/>
              </a:rPr>
              <a:t>자연경관감상</a:t>
            </a:r>
            <a:endParaRPr lang="ko-KR" altLang="en-US" dirty="0">
              <a:latin typeface="+mn-ea"/>
              <a:cs typeface="KoreanYNSJG3R" charset="0"/>
            </a:endParaRPr>
          </a:p>
        </p:txBody>
      </p:sp>
      <p:sp>
        <p:nvSpPr>
          <p:cNvPr id="15" name="직사각형 66"/>
          <p:cNvSpPr/>
          <p:nvPr/>
        </p:nvSpPr>
        <p:spPr>
          <a:xfrm>
            <a:off x="980278" y="2276874"/>
            <a:ext cx="35917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외국인들에게 </a:t>
            </a:r>
            <a:r>
              <a:rPr lang="ko-KR" altLang="en-US" sz="1600" dirty="0" smtClean="0">
                <a:solidFill>
                  <a:srgbClr val="0070C0"/>
                </a:solidFill>
                <a:latin typeface="+mn-ea"/>
                <a:cs typeface="NanumBarunGothic" charset="-127"/>
              </a:rPr>
              <a:t>하회마을</a:t>
            </a:r>
            <a:r>
              <a:rPr lang="en-US" altLang="ko-KR" sz="1600" dirty="0" smtClean="0">
                <a:solidFill>
                  <a:srgbClr val="0070C0"/>
                </a:solidFill>
                <a:latin typeface="+mn-ea"/>
                <a:cs typeface="NanumBarunGothic" charset="-127"/>
              </a:rPr>
              <a:t>, </a:t>
            </a:r>
            <a:r>
              <a:rPr lang="ko-KR" altLang="en-US" sz="1600" dirty="0" err="1" smtClean="0">
                <a:solidFill>
                  <a:srgbClr val="0070C0"/>
                </a:solidFill>
                <a:latin typeface="+mn-ea"/>
                <a:cs typeface="NanumBarunGothic" charset="-127"/>
              </a:rPr>
              <a:t>진주성</a:t>
            </a:r>
            <a:r>
              <a:rPr lang="en-US" altLang="ko-KR" sz="1600" dirty="0" smtClean="0">
                <a:solidFill>
                  <a:srgbClr val="0070C0"/>
                </a:solidFill>
                <a:latin typeface="+mn-ea"/>
                <a:cs typeface="NanumBarunGothic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등 </a:t>
            </a:r>
            <a:r>
              <a:rPr lang="ko-KR" altLang="en-US" sz="1600" u="sng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인지도가 낮은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유적지 추천</a:t>
            </a:r>
            <a:endParaRPr lang="en-US" altLang="ko-KR" sz="1600" dirty="0">
              <a:solidFill>
                <a:prstClr val="black"/>
              </a:solidFill>
              <a:latin typeface="+mn-ea"/>
              <a:cs typeface="NanumBarunGothic" charset="-127"/>
            </a:endParaRPr>
          </a:p>
        </p:txBody>
      </p:sp>
      <p:sp>
        <p:nvSpPr>
          <p:cNvPr id="16" name="직사각형 66"/>
          <p:cNvSpPr/>
          <p:nvPr/>
        </p:nvSpPr>
        <p:spPr>
          <a:xfrm>
            <a:off x="925650" y="4149081"/>
            <a:ext cx="364635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à"/>
            </a:pP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주민들 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- </a:t>
            </a:r>
            <a:r>
              <a:rPr lang="ko-KR" altLang="en-US" sz="1700" dirty="0" smtClean="0">
                <a:solidFill>
                  <a:srgbClr val="FF0000"/>
                </a:solidFill>
                <a:latin typeface="+mn-ea"/>
                <a:cs typeface="NanumBarunGothic" charset="-127"/>
                <a:sym typeface="Wingdings"/>
              </a:rPr>
              <a:t>관광수입</a:t>
            </a:r>
            <a:endParaRPr lang="en-US" altLang="ko-KR" sz="1700" dirty="0" smtClean="0">
              <a:solidFill>
                <a:prstClr val="black"/>
              </a:solidFill>
              <a:latin typeface="+mn-ea"/>
              <a:cs typeface="NanumBarunGothic" charset="-127"/>
              <a:sym typeface="Wingdings"/>
            </a:endParaRPr>
          </a:p>
          <a:p>
            <a:pPr marL="285750" indent="-285750">
              <a:buFont typeface="Wingdings"/>
              <a:buChar char="à"/>
            </a:pP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여행객들 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- 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원하는 </a:t>
            </a:r>
            <a:r>
              <a:rPr lang="ko-KR" altLang="en-US" sz="1700" dirty="0" smtClean="0">
                <a:solidFill>
                  <a:srgbClr val="FF0000"/>
                </a:solidFill>
                <a:latin typeface="+mn-ea"/>
                <a:cs typeface="NanumBarunGothic" charset="-127"/>
                <a:sym typeface="Wingdings"/>
              </a:rPr>
              <a:t>체험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             </a:t>
            </a:r>
            <a:endParaRPr lang="en-US" altLang="ko-KR" sz="1700" dirty="0">
              <a:solidFill>
                <a:prstClr val="black"/>
              </a:solidFill>
              <a:latin typeface="+mn-ea"/>
              <a:cs typeface="NanumBarunGothic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8011" y="5661248"/>
            <a:ext cx="4594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>
                <a:solidFill>
                  <a:prstClr val="black"/>
                </a:solidFill>
                <a:latin typeface="+mn-ea"/>
              </a:rPr>
              <a:t>경상지역의 관광 활성화를 위해서는</a:t>
            </a:r>
            <a:r>
              <a:rPr lang="en-US" altLang="ko-KR" sz="2000" dirty="0" smtClean="0">
                <a:solidFill>
                  <a:prstClr val="black"/>
                </a:solidFill>
                <a:latin typeface="+mn-ea"/>
              </a:rPr>
              <a:t>?</a:t>
            </a:r>
            <a:endParaRPr lang="ko-KR" altLang="en-US" sz="2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9" name="타원 6"/>
          <p:cNvSpPr/>
          <p:nvPr/>
        </p:nvSpPr>
        <p:spPr>
          <a:xfrm>
            <a:off x="2609133" y="5579837"/>
            <a:ext cx="496018" cy="496019"/>
          </a:xfrm>
          <a:prstGeom prst="ellipse">
            <a:avLst/>
          </a:prstGeom>
          <a:solidFill>
            <a:srgbClr val="7BB9A0">
              <a:lumMod val="60000"/>
              <a:lumOff val="40000"/>
            </a:srgb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sz="1400" kern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66"/>
          <p:cNvSpPr/>
          <p:nvPr/>
        </p:nvSpPr>
        <p:spPr>
          <a:xfrm>
            <a:off x="980277" y="3501010"/>
            <a:ext cx="3416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해당 지역 주민들에게 </a:t>
            </a:r>
            <a:r>
              <a:rPr lang="ko-KR" altLang="en-US" sz="1600" u="sng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인기 </a:t>
            </a:r>
            <a:r>
              <a:rPr lang="ko-KR" altLang="en-US" sz="1600" u="sng" dirty="0" err="1" smtClean="0">
                <a:solidFill>
                  <a:prstClr val="black"/>
                </a:solidFill>
                <a:latin typeface="+mn-ea"/>
                <a:cs typeface="NanumBarunGothic" charset="-127"/>
              </a:rPr>
              <a:t>높은자연관광지를</a:t>
            </a:r>
            <a:r>
              <a:rPr lang="ko-KR" altLang="en-US" sz="1600" u="sng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추천</a:t>
            </a:r>
            <a:endParaRPr lang="en-US" altLang="ko-KR" sz="1600" dirty="0">
              <a:solidFill>
                <a:prstClr val="black"/>
              </a:solidFill>
              <a:latin typeface="+mn-ea"/>
              <a:cs typeface="NanumBarunGothic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경상지역 관광 활성화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지역별 관광지 전략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  <p:bldP spid="15" grpId="0"/>
      <p:bldP spid="16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ens\Desktop\사진파일\진주성\KakaoTalk_20160604_15073448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8792" y="1904206"/>
            <a:ext cx="6505576" cy="3829050"/>
          </a:xfrm>
          <a:prstGeom prst="rect">
            <a:avLst/>
          </a:prstGeom>
          <a:noFill/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6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경상지역 관광 활성화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3648" y="4005064"/>
            <a:ext cx="1224136" cy="1656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지역별 관광지 전략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5583" y="5877272"/>
            <a:ext cx="1988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</a:t>
            </a:r>
            <a:r>
              <a:rPr lang="ja-JP" altLang="en-US" sz="1200" dirty="0" smtClean="0"/>
              <a:t> </a:t>
            </a:r>
            <a:r>
              <a:rPr lang="ko-KR" altLang="en-US" sz="1200" dirty="0"/>
              <a:t>한국관광 </a:t>
            </a:r>
            <a:r>
              <a:rPr lang="en-US" altLang="ko-KR" sz="1200" dirty="0"/>
              <a:t>100</a:t>
            </a:r>
            <a:r>
              <a:rPr lang="ko-KR" altLang="en-US" sz="1200" dirty="0"/>
              <a:t>선</a:t>
            </a:r>
            <a:endParaRPr lang="ja-JP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1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2609528" y="1513647"/>
            <a:ext cx="3888432" cy="3888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prstClr val="black"/>
              </a:solidFill>
              <a:latin typeface="DX맑은하늘B" panose="02010606000101010101" pitchFamily="2" charset="-127"/>
              <a:ea typeface="DX맑은하늘B" panose="02010606000101010101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7824" y="2636912"/>
            <a:ext cx="3168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black"/>
                </a:solidFill>
                <a:latin typeface="+mj-ea"/>
                <a:ea typeface="+mj-ea"/>
              </a:rPr>
              <a:t>01</a:t>
            </a:r>
          </a:p>
          <a:p>
            <a:pPr algn="ctr"/>
            <a:r>
              <a:rPr lang="ko-KR" altLang="en-US" sz="2400" b="1" dirty="0" smtClean="0">
                <a:solidFill>
                  <a:prstClr val="black"/>
                </a:solidFill>
                <a:latin typeface="+mj-ea"/>
                <a:ea typeface="+mj-ea"/>
              </a:rPr>
              <a:t>외국인을 위한</a:t>
            </a:r>
            <a:endParaRPr lang="en-US" altLang="ko-KR" sz="2400" b="1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b="1" dirty="0" smtClean="0">
                <a:solidFill>
                  <a:prstClr val="black"/>
                </a:solidFill>
                <a:latin typeface="+mj-ea"/>
                <a:ea typeface="+mj-ea"/>
              </a:rPr>
              <a:t> 관광지 추천시스템의 필요성</a:t>
            </a:r>
            <a:endParaRPr lang="en-US" altLang="ko-KR" sz="2400" b="1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26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6" y="1844824"/>
            <a:ext cx="867644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3212978"/>
            <a:ext cx="8676456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" y="4581128"/>
            <a:ext cx="869627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경상지역 유적지 방문 비교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지역별 관광지 전략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272" y="5949280"/>
            <a:ext cx="2060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</a:t>
            </a:r>
            <a:r>
              <a:rPr lang="ja-JP" altLang="en-US" sz="1200" dirty="0" smtClean="0"/>
              <a:t> </a:t>
            </a:r>
            <a:r>
              <a:rPr lang="ko-KR" altLang="en-US" sz="1200" dirty="0"/>
              <a:t>관광지식정보시스템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91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82525"/>
            <a:ext cx="8568952" cy="1182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50854"/>
            <a:ext cx="8568952" cy="164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794"/>
            <a:ext cx="8568952" cy="122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경상지역 자연경관 방문 비교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지역별 관광지 전략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7165" y="6248345"/>
            <a:ext cx="2111339" cy="28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</a:t>
            </a:r>
            <a:r>
              <a:rPr lang="ja-JP" altLang="en-US" sz="1200" dirty="0" smtClean="0"/>
              <a:t> </a:t>
            </a:r>
            <a:r>
              <a:rPr lang="ko-KR" altLang="en-US" sz="1200" dirty="0"/>
              <a:t>관광지식정보시스템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127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70" y="1700810"/>
            <a:ext cx="6324798" cy="38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66"/>
          <p:cNvSpPr/>
          <p:nvPr/>
        </p:nvSpPr>
        <p:spPr>
          <a:xfrm>
            <a:off x="1559570" y="5710018"/>
            <a:ext cx="63247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/>
              <a:buChar char="à"/>
            </a:pPr>
            <a:r>
              <a:rPr lang="ko-KR" altLang="en-US" sz="1600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단순히 항공권 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–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호텔 패키지 여행객의 지출보다</a:t>
            </a:r>
            <a:endParaRPr lang="en-US" altLang="ko-KR" sz="1600" dirty="0" smtClean="0">
              <a:solidFill>
                <a:prstClr val="black"/>
              </a:solidFill>
              <a:latin typeface="+mn-ea"/>
              <a:cs typeface="NanumBarunGothic" charset="-127"/>
              <a:sym typeface="Wingdings"/>
            </a:endParaRPr>
          </a:p>
          <a:p>
            <a:pPr algn="ctr"/>
            <a:r>
              <a:rPr lang="ko-KR" altLang="en-US" sz="1600" b="1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단체 관광객 </a:t>
            </a:r>
            <a:r>
              <a:rPr lang="en-US" altLang="ko-KR" sz="1600" b="1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/ </a:t>
            </a:r>
            <a:r>
              <a:rPr lang="ko-KR" altLang="en-US" sz="1600" b="1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개별 여행객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  <a:cs typeface="NanumBarunGothic" charset="-127"/>
                <a:sym typeface="Wingdings"/>
              </a:rPr>
              <a:t>의 지출이 늘고 있음에 주목</a:t>
            </a:r>
            <a:endParaRPr lang="en-US" altLang="ko-KR" sz="1600" dirty="0" smtClean="0">
              <a:solidFill>
                <a:prstClr val="black"/>
              </a:solidFill>
              <a:latin typeface="+mn-ea"/>
              <a:cs typeface="NanumBarunGothic" charset="-127"/>
              <a:sym typeface="Wingdings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외래 관광객 지출조회 </a:t>
            </a:r>
            <a:r>
              <a:rPr lang="en-US" altLang="ko-KR" sz="1200" b="1" dirty="0" smtClean="0">
                <a:solidFill>
                  <a:srgbClr val="00355F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단위 </a:t>
            </a:r>
            <a:r>
              <a:rPr lang="en-US" altLang="ko-KR" sz="1200" b="1" dirty="0" smtClean="0">
                <a:solidFill>
                  <a:srgbClr val="00355F"/>
                </a:solidFill>
                <a:latin typeface="+mn-ea"/>
              </a:rPr>
              <a:t>$)</a:t>
            </a:r>
          </a:p>
        </p:txBody>
      </p:sp>
      <p:sp>
        <p:nvSpPr>
          <p:cNvPr id="12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공익적 측면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활성화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77" y="1772816"/>
            <a:ext cx="3190875" cy="367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67"/>
          <p:cNvSpPr/>
          <p:nvPr/>
        </p:nvSpPr>
        <p:spPr>
          <a:xfrm>
            <a:off x="4572000" y="2204864"/>
            <a:ext cx="4068669" cy="3600400"/>
          </a:xfrm>
          <a:prstGeom prst="roundRect">
            <a:avLst>
              <a:gd name="adj" fmla="val 9564"/>
            </a:avLst>
          </a:prstGeom>
          <a:noFill/>
          <a:ln w="28575" cap="flat" cmpd="sng" algn="ctr">
            <a:solidFill>
              <a:schemeClr val="accent1"/>
            </a:solidFill>
            <a:prstDash val="sys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8024" y="2415079"/>
            <a:ext cx="319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E52754"/>
                </a:solidFill>
                <a:latin typeface="+mn-ea"/>
                <a:cs typeface="KoreanYNSJG3R" charset="0"/>
              </a:rPr>
              <a:t>여행사의 이익</a:t>
            </a:r>
            <a:r>
              <a:rPr lang="en-US" altLang="ko-KR" dirty="0" smtClean="0">
                <a:solidFill>
                  <a:srgbClr val="E52754"/>
                </a:solidFill>
                <a:latin typeface="+mn-ea"/>
                <a:cs typeface="KoreanYNSJG3R" charset="0"/>
              </a:rPr>
              <a:t>?</a:t>
            </a:r>
            <a:endParaRPr lang="ko-KR" altLang="en-US" dirty="0">
              <a:solidFill>
                <a:srgbClr val="E52754"/>
              </a:solidFill>
              <a:latin typeface="+mn-ea"/>
              <a:cs typeface="KoreanYNSJG3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88024" y="4139788"/>
            <a:ext cx="376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E52754"/>
                </a:solidFill>
                <a:latin typeface="+mn-ea"/>
                <a:cs typeface="KoreanYNSJG3R" charset="0"/>
              </a:rPr>
              <a:t>관광 산업의 파이</a:t>
            </a:r>
            <a:r>
              <a:rPr lang="en-US" altLang="ko-KR" dirty="0" smtClean="0">
                <a:solidFill>
                  <a:srgbClr val="E52754"/>
                </a:solidFill>
                <a:latin typeface="+mn-ea"/>
                <a:cs typeface="KoreanYNSJG3R" charset="0"/>
              </a:rPr>
              <a:t>?</a:t>
            </a:r>
            <a:endParaRPr lang="ko-KR" altLang="en-US" dirty="0">
              <a:solidFill>
                <a:prstClr val="black"/>
              </a:solidFill>
              <a:latin typeface="+mn-ea"/>
              <a:cs typeface="KoreanYNSJG3R" charset="0"/>
            </a:endParaRPr>
          </a:p>
        </p:txBody>
      </p:sp>
      <p:sp>
        <p:nvSpPr>
          <p:cNvPr id="21" name="직사각형 66"/>
          <p:cNvSpPr/>
          <p:nvPr/>
        </p:nvSpPr>
        <p:spPr>
          <a:xfrm>
            <a:off x="4787817" y="2866291"/>
            <a:ext cx="374462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단체 여행객들</a:t>
            </a:r>
            <a:r>
              <a:rPr lang="en-US" altLang="ko-KR" sz="1700" dirty="0">
                <a:solidFill>
                  <a:prstClr val="black"/>
                </a:solidFill>
                <a:latin typeface="+mn-ea"/>
                <a:cs typeface="NanumBarunGothic" charset="-127"/>
              </a:rPr>
              <a:t> 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- 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주로 여행사를 통하여 관광</a:t>
            </a:r>
            <a:endParaRPr lang="en-US" altLang="ko-KR" sz="1700" dirty="0" smtClean="0">
              <a:solidFill>
                <a:prstClr val="black"/>
              </a:solidFill>
              <a:latin typeface="+mn-ea"/>
              <a:cs typeface="NanumBarunGothic" charset="-127"/>
            </a:endParaRPr>
          </a:p>
          <a:p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→ 여행사의 입장 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: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 관광수익 ↑</a:t>
            </a:r>
            <a:endParaRPr lang="en-US" altLang="ko-KR" sz="1700" dirty="0" smtClean="0">
              <a:solidFill>
                <a:prstClr val="black"/>
              </a:solidFill>
              <a:latin typeface="+mn-ea"/>
              <a:cs typeface="NanumBarunGothic" charset="-127"/>
            </a:endParaRPr>
          </a:p>
          <a:p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지역 주민의 입장 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: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 관광수익 ↓</a:t>
            </a:r>
            <a:endParaRPr lang="en-US" altLang="ko-KR" sz="1700" dirty="0">
              <a:solidFill>
                <a:prstClr val="black"/>
              </a:solidFill>
              <a:latin typeface="+mn-ea"/>
              <a:cs typeface="NanumBarunGothic" charset="-127"/>
            </a:endParaRPr>
          </a:p>
        </p:txBody>
      </p:sp>
      <p:sp>
        <p:nvSpPr>
          <p:cNvPr id="23" name="직사각형 66"/>
          <p:cNvSpPr/>
          <p:nvPr/>
        </p:nvSpPr>
        <p:spPr>
          <a:xfrm>
            <a:off x="4827842" y="4568061"/>
            <a:ext cx="370459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2015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년 </a:t>
            </a:r>
            <a:r>
              <a:rPr lang="ko-KR" altLang="en-US" sz="1700" dirty="0" err="1" smtClean="0">
                <a:solidFill>
                  <a:prstClr val="black"/>
                </a:solidFill>
                <a:latin typeface="+mn-ea"/>
                <a:cs typeface="NanumBarunGothic" charset="-127"/>
              </a:rPr>
              <a:t>메르스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 파동에도 불구하고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, 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성장추세 기록</a:t>
            </a:r>
            <a:endParaRPr lang="en-US" altLang="ko-KR" sz="1700" dirty="0" smtClean="0">
              <a:solidFill>
                <a:prstClr val="black"/>
              </a:solidFill>
              <a:latin typeface="+mn-ea"/>
              <a:cs typeface="NanumBarunGothic" charset="-127"/>
            </a:endParaRPr>
          </a:p>
          <a:p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→ 관광산업의 급속도 성장 예</a:t>
            </a:r>
            <a:r>
              <a:rPr lang="ko-KR" altLang="en-US" sz="1700" dirty="0">
                <a:solidFill>
                  <a:prstClr val="black"/>
                </a:solidFill>
                <a:latin typeface="+mn-ea"/>
                <a:cs typeface="NanumBarunGothic" charset="-127"/>
              </a:rPr>
              <a:t>측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 </a:t>
            </a:r>
            <a:endParaRPr lang="en-US" altLang="ko-KR" sz="1700" dirty="0">
              <a:solidFill>
                <a:prstClr val="black"/>
              </a:solidFill>
              <a:latin typeface="+mn-ea"/>
              <a:cs typeface="NanumBarunGothic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해당 분석 결과에 대한 고찰</a:t>
            </a:r>
            <a:endParaRPr lang="en-US" altLang="ko-KR" sz="1200" b="1" dirty="0" smtClean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공익적 측면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활성화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30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8" name="직사각형 67"/>
          <p:cNvSpPr/>
          <p:nvPr/>
        </p:nvSpPr>
        <p:spPr>
          <a:xfrm>
            <a:off x="4572004" y="2204864"/>
            <a:ext cx="4068669" cy="3528392"/>
          </a:xfrm>
          <a:prstGeom prst="roundRect">
            <a:avLst>
              <a:gd name="adj" fmla="val 9564"/>
            </a:avLst>
          </a:prstGeom>
          <a:noFill/>
          <a:ln w="28575" cap="flat" cmpd="sng" algn="ctr">
            <a:solidFill>
              <a:schemeClr val="accent1"/>
            </a:solidFill>
            <a:prstDash val="sysDash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kern="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8025" y="2420888"/>
            <a:ext cx="351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E52754"/>
                </a:solidFill>
                <a:latin typeface="+mn-ea"/>
                <a:cs typeface="KoreanYNSJG3R" charset="0"/>
              </a:rPr>
              <a:t>국가적 측면에서의 공익성 추구</a:t>
            </a:r>
            <a:endParaRPr lang="ko-KR" altLang="en-US" dirty="0">
              <a:solidFill>
                <a:srgbClr val="E52754"/>
              </a:solidFill>
              <a:latin typeface="+mn-ea"/>
              <a:cs typeface="KoreanYNSJG3R" charset="0"/>
            </a:endParaRPr>
          </a:p>
        </p:txBody>
      </p:sp>
      <p:sp>
        <p:nvSpPr>
          <p:cNvPr id="21" name="직사각형 66"/>
          <p:cNvSpPr/>
          <p:nvPr/>
        </p:nvSpPr>
        <p:spPr>
          <a:xfrm>
            <a:off x="4809745" y="2866291"/>
            <a:ext cx="393872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데이터분석 결과를 </a:t>
            </a:r>
            <a:r>
              <a:rPr lang="ko-KR" altLang="en-US" sz="1700" dirty="0" err="1" smtClean="0">
                <a:solidFill>
                  <a:prstClr val="black"/>
                </a:solidFill>
                <a:latin typeface="+mn-ea"/>
                <a:cs typeface="NanumBarunGothic" charset="-127"/>
              </a:rPr>
              <a:t>지자체들에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 전달</a:t>
            </a:r>
            <a:endParaRPr lang="en-US" altLang="ko-KR" sz="1700" dirty="0" smtClean="0">
              <a:solidFill>
                <a:prstClr val="black"/>
              </a:solidFill>
              <a:latin typeface="+mn-ea"/>
              <a:cs typeface="NanumBarunGothic" charset="-127"/>
            </a:endParaRPr>
          </a:p>
          <a:p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→ 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여행사와 특정 상권은 협약방지</a:t>
            </a:r>
            <a:endParaRPr lang="en-US" altLang="ko-KR" sz="1700" dirty="0" smtClean="0">
              <a:solidFill>
                <a:prstClr val="black"/>
              </a:solidFill>
              <a:latin typeface="+mn-ea"/>
              <a:cs typeface="NanumBarunGothic" charset="-127"/>
            </a:endParaRPr>
          </a:p>
          <a:p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→ 단체 여행객 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⇒ 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개별 여행객</a:t>
            </a:r>
            <a:endParaRPr lang="en-US" altLang="ko-KR" sz="1700" dirty="0" smtClean="0">
              <a:solidFill>
                <a:prstClr val="black"/>
              </a:solidFill>
              <a:latin typeface="+mn-ea"/>
              <a:cs typeface="NanumBarunGothic" charset="-127"/>
            </a:endParaRPr>
          </a:p>
          <a:p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→ 지역상권의 부활</a:t>
            </a:r>
            <a:endParaRPr lang="en-US" altLang="ko-KR" sz="1700" dirty="0">
              <a:solidFill>
                <a:prstClr val="black"/>
              </a:solidFill>
              <a:latin typeface="+mn-ea"/>
              <a:cs typeface="NanumBarunGothic" charset="-127"/>
            </a:endParaRPr>
          </a:p>
        </p:txBody>
      </p:sp>
      <p:sp>
        <p:nvSpPr>
          <p:cNvPr id="23" name="직사각형 66"/>
          <p:cNvSpPr/>
          <p:nvPr/>
        </p:nvSpPr>
        <p:spPr>
          <a:xfrm>
            <a:off x="4827842" y="4568061"/>
            <a:ext cx="370459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관광수요↑</a:t>
            </a:r>
            <a:r>
              <a:rPr lang="ko-KR" altLang="en-US" sz="1700" dirty="0">
                <a:solidFill>
                  <a:prstClr val="black"/>
                </a:solidFill>
                <a:latin typeface="+mn-ea"/>
                <a:cs typeface="NanumBarunGothic" charset="-127"/>
              </a:rPr>
              <a:t> 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+ 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관광객들의 </a:t>
            </a:r>
            <a:r>
              <a:rPr lang="ko-KR" altLang="en-US" sz="1700" dirty="0">
                <a:solidFill>
                  <a:prstClr val="black"/>
                </a:solidFill>
                <a:latin typeface="+mn-ea"/>
                <a:cs typeface="NanumBarunGothic" charset="-127"/>
              </a:rPr>
              <a:t>지출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↑</a:t>
            </a:r>
          </a:p>
          <a:p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→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보다 다양한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 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관광지의 개발 및</a:t>
            </a:r>
            <a:endParaRPr lang="en-US" altLang="ko-KR" sz="1700" dirty="0" smtClean="0">
              <a:solidFill>
                <a:prstClr val="black"/>
              </a:solidFill>
              <a:latin typeface="+mn-ea"/>
              <a:cs typeface="NanumBarunGothic" charset="-127"/>
            </a:endParaRPr>
          </a:p>
          <a:p>
            <a:r>
              <a:rPr lang="en-US" altLang="ko-KR" sz="1700" dirty="0">
                <a:solidFill>
                  <a:prstClr val="black"/>
                </a:solidFill>
                <a:latin typeface="+mn-ea"/>
                <a:cs typeface="NanumBarunGothic" charset="-127"/>
              </a:rPr>
              <a:t> </a:t>
            </a:r>
            <a:r>
              <a:rPr lang="en-US" altLang="ko-KR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  </a:t>
            </a:r>
            <a:r>
              <a:rPr lang="ko-KR" altLang="en-US" sz="1700" dirty="0" smtClean="0">
                <a:solidFill>
                  <a:prstClr val="black"/>
                </a:solidFill>
                <a:latin typeface="+mn-ea"/>
                <a:cs typeface="NanumBarunGothic" charset="-127"/>
              </a:rPr>
              <a:t>홍보 필요</a:t>
            </a:r>
            <a:endParaRPr lang="en-US" altLang="ko-KR" sz="1700" dirty="0">
              <a:solidFill>
                <a:prstClr val="black"/>
              </a:solidFill>
              <a:latin typeface="+mn-ea"/>
              <a:cs typeface="NanumBarunGothic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86" y="2071464"/>
            <a:ext cx="31432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56572" y="4139788"/>
            <a:ext cx="319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E52754"/>
                </a:solidFill>
                <a:latin typeface="+mn-ea"/>
                <a:cs typeface="KoreanYNSJG3R" charset="0"/>
              </a:rPr>
              <a:t>관광산업 개발의 필요성</a:t>
            </a:r>
            <a:endParaRPr lang="ko-KR" altLang="en-US" dirty="0">
              <a:solidFill>
                <a:srgbClr val="E52754"/>
              </a:solidFill>
              <a:latin typeface="+mn-ea"/>
              <a:cs typeface="KoreanYNSJG3R" charset="0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해당 분석 결과에 대한 고찰</a:t>
            </a:r>
            <a:endParaRPr lang="en-US" altLang="ko-KR" sz="1200" b="1" dirty="0" smtClean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1720" y="2204864"/>
            <a:ext cx="648072" cy="1319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2052786" y="2132856"/>
            <a:ext cx="935038" cy="1247791"/>
          </a:xfrm>
          <a:custGeom>
            <a:avLst/>
            <a:gdLst>
              <a:gd name="T0" fmla="*/ 60 w 299"/>
              <a:gd name="T1" fmla="*/ 150 h 319"/>
              <a:gd name="T2" fmla="*/ 109 w 299"/>
              <a:gd name="T3" fmla="*/ 279 h 319"/>
              <a:gd name="T4" fmla="*/ 149 w 299"/>
              <a:gd name="T5" fmla="*/ 319 h 319"/>
              <a:gd name="T6" fmla="*/ 189 w 299"/>
              <a:gd name="T7" fmla="*/ 279 h 319"/>
              <a:gd name="T8" fmla="*/ 239 w 299"/>
              <a:gd name="T9" fmla="*/ 150 h 319"/>
              <a:gd name="T10" fmla="*/ 169 w 299"/>
              <a:gd name="T11" fmla="*/ 279 h 319"/>
              <a:gd name="T12" fmla="*/ 129 w 299"/>
              <a:gd name="T13" fmla="*/ 259 h 319"/>
              <a:gd name="T14" fmla="*/ 169 w 299"/>
              <a:gd name="T15" fmla="*/ 279 h 319"/>
              <a:gd name="T16" fmla="*/ 169 w 299"/>
              <a:gd name="T17" fmla="*/ 217 h 319"/>
              <a:gd name="T18" fmla="*/ 129 w 299"/>
              <a:gd name="T19" fmla="*/ 239 h 319"/>
              <a:gd name="T20" fmla="*/ 118 w 299"/>
              <a:gd name="T21" fmla="*/ 212 h 319"/>
              <a:gd name="T22" fmla="*/ 149 w 299"/>
              <a:gd name="T23" fmla="*/ 80 h 319"/>
              <a:gd name="T24" fmla="*/ 180 w 299"/>
              <a:gd name="T25" fmla="*/ 212 h 319"/>
              <a:gd name="T26" fmla="*/ 139 w 299"/>
              <a:gd name="T27" fmla="*/ 10 h 319"/>
              <a:gd name="T28" fmla="*/ 159 w 299"/>
              <a:gd name="T29" fmla="*/ 10 h 319"/>
              <a:gd name="T30" fmla="*/ 149 w 299"/>
              <a:gd name="T31" fmla="*/ 50 h 319"/>
              <a:gd name="T32" fmla="*/ 236 w 299"/>
              <a:gd name="T33" fmla="*/ 100 h 319"/>
              <a:gd name="T34" fmla="*/ 265 w 299"/>
              <a:gd name="T35" fmla="*/ 71 h 319"/>
              <a:gd name="T36" fmla="*/ 275 w 299"/>
              <a:gd name="T37" fmla="*/ 88 h 319"/>
              <a:gd name="T38" fmla="*/ 244 w 299"/>
              <a:gd name="T39" fmla="*/ 105 h 319"/>
              <a:gd name="T40" fmla="*/ 196 w 299"/>
              <a:gd name="T41" fmla="*/ 50 h 319"/>
              <a:gd name="T42" fmla="*/ 224 w 299"/>
              <a:gd name="T43" fmla="*/ 20 h 319"/>
              <a:gd name="T44" fmla="*/ 213 w 299"/>
              <a:gd name="T45" fmla="*/ 60 h 319"/>
              <a:gd name="T46" fmla="*/ 199 w 299"/>
              <a:gd name="T47" fmla="*/ 63 h 319"/>
              <a:gd name="T48" fmla="*/ 63 w 299"/>
              <a:gd name="T49" fmla="*/ 200 h 319"/>
              <a:gd name="T50" fmla="*/ 33 w 299"/>
              <a:gd name="T51" fmla="*/ 228 h 319"/>
              <a:gd name="T52" fmla="*/ 20 w 299"/>
              <a:gd name="T53" fmla="*/ 224 h 319"/>
              <a:gd name="T54" fmla="*/ 49 w 299"/>
              <a:gd name="T55" fmla="*/ 196 h 319"/>
              <a:gd name="T56" fmla="*/ 40 w 299"/>
              <a:gd name="T57" fmla="*/ 160 h 319"/>
              <a:gd name="T58" fmla="*/ 0 w 299"/>
              <a:gd name="T59" fmla="*/ 150 h 319"/>
              <a:gd name="T60" fmla="*/ 40 w 299"/>
              <a:gd name="T61" fmla="*/ 140 h 319"/>
              <a:gd name="T62" fmla="*/ 40 w 299"/>
              <a:gd name="T63" fmla="*/ 160 h 319"/>
              <a:gd name="T64" fmla="*/ 33 w 299"/>
              <a:gd name="T65" fmla="*/ 71 h 319"/>
              <a:gd name="T66" fmla="*/ 63 w 299"/>
              <a:gd name="T67" fmla="*/ 100 h 319"/>
              <a:gd name="T68" fmla="*/ 49 w 299"/>
              <a:gd name="T69" fmla="*/ 103 h 319"/>
              <a:gd name="T70" fmla="*/ 20 w 299"/>
              <a:gd name="T71" fmla="*/ 75 h 319"/>
              <a:gd name="T72" fmla="*/ 75 w 299"/>
              <a:gd name="T73" fmla="*/ 20 h 319"/>
              <a:gd name="T74" fmla="*/ 103 w 299"/>
              <a:gd name="T75" fmla="*/ 50 h 319"/>
              <a:gd name="T76" fmla="*/ 94 w 299"/>
              <a:gd name="T77" fmla="*/ 65 h 319"/>
              <a:gd name="T78" fmla="*/ 71 w 299"/>
              <a:gd name="T79" fmla="*/ 34 h 319"/>
              <a:gd name="T80" fmla="*/ 270 w 299"/>
              <a:gd name="T81" fmla="*/ 229 h 319"/>
              <a:gd name="T82" fmla="*/ 239 w 299"/>
              <a:gd name="T83" fmla="*/ 213 h 319"/>
              <a:gd name="T84" fmla="*/ 249 w 299"/>
              <a:gd name="T85" fmla="*/ 196 h 319"/>
              <a:gd name="T86" fmla="*/ 279 w 299"/>
              <a:gd name="T87" fmla="*/ 224 h 319"/>
              <a:gd name="T88" fmla="*/ 289 w 299"/>
              <a:gd name="T89" fmla="*/ 160 h 319"/>
              <a:gd name="T90" fmla="*/ 249 w 299"/>
              <a:gd name="T91" fmla="*/ 150 h 319"/>
              <a:gd name="T92" fmla="*/ 289 w 299"/>
              <a:gd name="T93" fmla="*/ 140 h 319"/>
              <a:gd name="T94" fmla="*/ 109 w 299"/>
              <a:gd name="T95" fmla="*/ 200 h 319"/>
              <a:gd name="T96" fmla="*/ 189 w 299"/>
              <a:gd name="T97" fmla="*/ 150 h 319"/>
              <a:gd name="T98" fmla="*/ 189 w 299"/>
              <a:gd name="T99" fmla="*/ 100 h 319"/>
              <a:gd name="T100" fmla="*/ 109 w 299"/>
              <a:gd name="T101" fmla="*/ 150 h 319"/>
              <a:gd name="T102" fmla="*/ 189 w 299"/>
              <a:gd name="T103" fmla="*/ 10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9" h="319">
                <a:moveTo>
                  <a:pt x="149" y="60"/>
                </a:moveTo>
                <a:cubicBezTo>
                  <a:pt x="100" y="60"/>
                  <a:pt x="60" y="100"/>
                  <a:pt x="60" y="150"/>
                </a:cubicBezTo>
                <a:cubicBezTo>
                  <a:pt x="60" y="185"/>
                  <a:pt x="80" y="215"/>
                  <a:pt x="109" y="230"/>
                </a:cubicBezTo>
                <a:cubicBezTo>
                  <a:pt x="109" y="279"/>
                  <a:pt x="109" y="279"/>
                  <a:pt x="109" y="279"/>
                </a:cubicBezTo>
                <a:cubicBezTo>
                  <a:pt x="109" y="290"/>
                  <a:pt x="118" y="299"/>
                  <a:pt x="129" y="299"/>
                </a:cubicBezTo>
                <a:cubicBezTo>
                  <a:pt x="129" y="310"/>
                  <a:pt x="138" y="319"/>
                  <a:pt x="149" y="319"/>
                </a:cubicBezTo>
                <a:cubicBezTo>
                  <a:pt x="160" y="319"/>
                  <a:pt x="169" y="310"/>
                  <a:pt x="169" y="299"/>
                </a:cubicBezTo>
                <a:cubicBezTo>
                  <a:pt x="180" y="299"/>
                  <a:pt x="189" y="290"/>
                  <a:pt x="189" y="279"/>
                </a:cubicBezTo>
                <a:cubicBezTo>
                  <a:pt x="189" y="230"/>
                  <a:pt x="189" y="230"/>
                  <a:pt x="189" y="230"/>
                </a:cubicBezTo>
                <a:cubicBezTo>
                  <a:pt x="219" y="215"/>
                  <a:pt x="239" y="185"/>
                  <a:pt x="239" y="150"/>
                </a:cubicBezTo>
                <a:cubicBezTo>
                  <a:pt x="239" y="100"/>
                  <a:pt x="199" y="60"/>
                  <a:pt x="149" y="60"/>
                </a:cubicBezTo>
                <a:close/>
                <a:moveTo>
                  <a:pt x="169" y="279"/>
                </a:moveTo>
                <a:cubicBezTo>
                  <a:pt x="129" y="279"/>
                  <a:pt x="129" y="279"/>
                  <a:pt x="129" y="279"/>
                </a:cubicBezTo>
                <a:cubicBezTo>
                  <a:pt x="129" y="259"/>
                  <a:pt x="129" y="259"/>
                  <a:pt x="129" y="259"/>
                </a:cubicBezTo>
                <a:cubicBezTo>
                  <a:pt x="169" y="259"/>
                  <a:pt x="169" y="259"/>
                  <a:pt x="169" y="259"/>
                </a:cubicBezTo>
                <a:lnTo>
                  <a:pt x="169" y="279"/>
                </a:lnTo>
                <a:close/>
                <a:moveTo>
                  <a:pt x="180" y="212"/>
                </a:moveTo>
                <a:cubicBezTo>
                  <a:pt x="169" y="217"/>
                  <a:pt x="169" y="217"/>
                  <a:pt x="169" y="217"/>
                </a:cubicBezTo>
                <a:cubicBezTo>
                  <a:pt x="169" y="239"/>
                  <a:pt x="169" y="239"/>
                  <a:pt x="169" y="239"/>
                </a:cubicBezTo>
                <a:cubicBezTo>
                  <a:pt x="129" y="239"/>
                  <a:pt x="129" y="239"/>
                  <a:pt x="129" y="239"/>
                </a:cubicBezTo>
                <a:cubicBezTo>
                  <a:pt x="129" y="217"/>
                  <a:pt x="129" y="217"/>
                  <a:pt x="129" y="217"/>
                </a:cubicBezTo>
                <a:cubicBezTo>
                  <a:pt x="118" y="212"/>
                  <a:pt x="118" y="212"/>
                  <a:pt x="118" y="212"/>
                </a:cubicBezTo>
                <a:cubicBezTo>
                  <a:pt x="94" y="200"/>
                  <a:pt x="79" y="176"/>
                  <a:pt x="79" y="150"/>
                </a:cubicBezTo>
                <a:cubicBezTo>
                  <a:pt x="79" y="111"/>
                  <a:pt x="111" y="80"/>
                  <a:pt x="149" y="80"/>
                </a:cubicBezTo>
                <a:cubicBezTo>
                  <a:pt x="188" y="80"/>
                  <a:pt x="219" y="111"/>
                  <a:pt x="219" y="150"/>
                </a:cubicBezTo>
                <a:cubicBezTo>
                  <a:pt x="219" y="176"/>
                  <a:pt x="204" y="200"/>
                  <a:pt x="180" y="212"/>
                </a:cubicBezTo>
                <a:close/>
                <a:moveTo>
                  <a:pt x="139" y="4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4"/>
                  <a:pt x="144" y="0"/>
                  <a:pt x="149" y="0"/>
                </a:cubicBezTo>
                <a:cubicBezTo>
                  <a:pt x="155" y="0"/>
                  <a:pt x="159" y="4"/>
                  <a:pt x="159" y="1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45"/>
                  <a:pt x="155" y="50"/>
                  <a:pt x="149" y="50"/>
                </a:cubicBezTo>
                <a:cubicBezTo>
                  <a:pt x="144" y="50"/>
                  <a:pt x="139" y="45"/>
                  <a:pt x="139" y="40"/>
                </a:cubicBezTo>
                <a:close/>
                <a:moveTo>
                  <a:pt x="236" y="100"/>
                </a:moveTo>
                <a:cubicBezTo>
                  <a:pt x="233" y="95"/>
                  <a:pt x="235" y="89"/>
                  <a:pt x="239" y="86"/>
                </a:cubicBezTo>
                <a:cubicBezTo>
                  <a:pt x="265" y="71"/>
                  <a:pt x="265" y="71"/>
                  <a:pt x="265" y="71"/>
                </a:cubicBezTo>
                <a:cubicBezTo>
                  <a:pt x="270" y="68"/>
                  <a:pt x="276" y="70"/>
                  <a:pt x="279" y="75"/>
                </a:cubicBezTo>
                <a:cubicBezTo>
                  <a:pt x="282" y="80"/>
                  <a:pt x="280" y="86"/>
                  <a:pt x="275" y="88"/>
                </a:cubicBezTo>
                <a:cubicBezTo>
                  <a:pt x="249" y="103"/>
                  <a:pt x="249" y="103"/>
                  <a:pt x="249" y="103"/>
                </a:cubicBezTo>
                <a:cubicBezTo>
                  <a:pt x="248" y="104"/>
                  <a:pt x="246" y="105"/>
                  <a:pt x="244" y="105"/>
                </a:cubicBezTo>
                <a:cubicBezTo>
                  <a:pt x="241" y="105"/>
                  <a:pt x="238" y="103"/>
                  <a:pt x="236" y="100"/>
                </a:cubicBezTo>
                <a:close/>
                <a:moveTo>
                  <a:pt x="196" y="50"/>
                </a:moveTo>
                <a:cubicBezTo>
                  <a:pt x="211" y="24"/>
                  <a:pt x="211" y="24"/>
                  <a:pt x="211" y="24"/>
                </a:cubicBezTo>
                <a:cubicBezTo>
                  <a:pt x="213" y="19"/>
                  <a:pt x="219" y="17"/>
                  <a:pt x="224" y="20"/>
                </a:cubicBezTo>
                <a:cubicBezTo>
                  <a:pt x="229" y="23"/>
                  <a:pt x="231" y="29"/>
                  <a:pt x="228" y="34"/>
                </a:cubicBezTo>
                <a:cubicBezTo>
                  <a:pt x="213" y="60"/>
                  <a:pt x="213" y="60"/>
                  <a:pt x="213" y="60"/>
                </a:cubicBezTo>
                <a:cubicBezTo>
                  <a:pt x="211" y="63"/>
                  <a:pt x="208" y="65"/>
                  <a:pt x="204" y="65"/>
                </a:cubicBezTo>
                <a:cubicBezTo>
                  <a:pt x="203" y="65"/>
                  <a:pt x="201" y="64"/>
                  <a:pt x="199" y="63"/>
                </a:cubicBezTo>
                <a:cubicBezTo>
                  <a:pt x="194" y="61"/>
                  <a:pt x="193" y="54"/>
                  <a:pt x="196" y="50"/>
                </a:cubicBezTo>
                <a:close/>
                <a:moveTo>
                  <a:pt x="63" y="200"/>
                </a:moveTo>
                <a:cubicBezTo>
                  <a:pt x="66" y="204"/>
                  <a:pt x="64" y="210"/>
                  <a:pt x="59" y="213"/>
                </a:cubicBezTo>
                <a:cubicBezTo>
                  <a:pt x="33" y="228"/>
                  <a:pt x="33" y="228"/>
                  <a:pt x="33" y="228"/>
                </a:cubicBezTo>
                <a:cubicBezTo>
                  <a:pt x="32" y="229"/>
                  <a:pt x="30" y="229"/>
                  <a:pt x="28" y="229"/>
                </a:cubicBezTo>
                <a:cubicBezTo>
                  <a:pt x="25" y="229"/>
                  <a:pt x="22" y="228"/>
                  <a:pt x="20" y="224"/>
                </a:cubicBezTo>
                <a:cubicBezTo>
                  <a:pt x="17" y="220"/>
                  <a:pt x="19" y="214"/>
                  <a:pt x="23" y="211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54" y="193"/>
                  <a:pt x="60" y="195"/>
                  <a:pt x="63" y="200"/>
                </a:cubicBezTo>
                <a:close/>
                <a:moveTo>
                  <a:pt x="40" y="160"/>
                </a:moveTo>
                <a:cubicBezTo>
                  <a:pt x="10" y="160"/>
                  <a:pt x="10" y="160"/>
                  <a:pt x="10" y="160"/>
                </a:cubicBezTo>
                <a:cubicBezTo>
                  <a:pt x="4" y="160"/>
                  <a:pt x="0" y="155"/>
                  <a:pt x="0" y="150"/>
                </a:cubicBezTo>
                <a:cubicBezTo>
                  <a:pt x="0" y="144"/>
                  <a:pt x="4" y="140"/>
                  <a:pt x="10" y="140"/>
                </a:cubicBezTo>
                <a:cubicBezTo>
                  <a:pt x="40" y="140"/>
                  <a:pt x="40" y="140"/>
                  <a:pt x="40" y="140"/>
                </a:cubicBezTo>
                <a:cubicBezTo>
                  <a:pt x="45" y="140"/>
                  <a:pt x="50" y="144"/>
                  <a:pt x="50" y="150"/>
                </a:cubicBezTo>
                <a:cubicBezTo>
                  <a:pt x="50" y="155"/>
                  <a:pt x="45" y="160"/>
                  <a:pt x="40" y="160"/>
                </a:cubicBezTo>
                <a:close/>
                <a:moveTo>
                  <a:pt x="20" y="75"/>
                </a:moveTo>
                <a:cubicBezTo>
                  <a:pt x="22" y="70"/>
                  <a:pt x="29" y="68"/>
                  <a:pt x="33" y="71"/>
                </a:cubicBezTo>
                <a:cubicBezTo>
                  <a:pt x="59" y="86"/>
                  <a:pt x="59" y="86"/>
                  <a:pt x="59" y="86"/>
                </a:cubicBezTo>
                <a:cubicBezTo>
                  <a:pt x="64" y="89"/>
                  <a:pt x="66" y="95"/>
                  <a:pt x="63" y="100"/>
                </a:cubicBezTo>
                <a:cubicBezTo>
                  <a:pt x="61" y="103"/>
                  <a:pt x="58" y="105"/>
                  <a:pt x="54" y="105"/>
                </a:cubicBezTo>
                <a:cubicBezTo>
                  <a:pt x="53" y="105"/>
                  <a:pt x="51" y="104"/>
                  <a:pt x="49" y="103"/>
                </a:cubicBezTo>
                <a:cubicBezTo>
                  <a:pt x="23" y="88"/>
                  <a:pt x="23" y="88"/>
                  <a:pt x="23" y="88"/>
                </a:cubicBezTo>
                <a:cubicBezTo>
                  <a:pt x="19" y="86"/>
                  <a:pt x="17" y="80"/>
                  <a:pt x="20" y="75"/>
                </a:cubicBezTo>
                <a:close/>
                <a:moveTo>
                  <a:pt x="71" y="34"/>
                </a:moveTo>
                <a:cubicBezTo>
                  <a:pt x="68" y="29"/>
                  <a:pt x="70" y="23"/>
                  <a:pt x="75" y="20"/>
                </a:cubicBezTo>
                <a:cubicBezTo>
                  <a:pt x="79" y="17"/>
                  <a:pt x="85" y="19"/>
                  <a:pt x="88" y="24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6" y="54"/>
                  <a:pt x="104" y="60"/>
                  <a:pt x="99" y="63"/>
                </a:cubicBezTo>
                <a:cubicBezTo>
                  <a:pt x="98" y="64"/>
                  <a:pt x="96" y="65"/>
                  <a:pt x="94" y="65"/>
                </a:cubicBezTo>
                <a:cubicBezTo>
                  <a:pt x="91" y="65"/>
                  <a:pt x="88" y="63"/>
                  <a:pt x="86" y="60"/>
                </a:cubicBezTo>
                <a:lnTo>
                  <a:pt x="71" y="34"/>
                </a:lnTo>
                <a:close/>
                <a:moveTo>
                  <a:pt x="279" y="224"/>
                </a:moveTo>
                <a:cubicBezTo>
                  <a:pt x="277" y="228"/>
                  <a:pt x="274" y="229"/>
                  <a:pt x="270" y="229"/>
                </a:cubicBezTo>
                <a:cubicBezTo>
                  <a:pt x="269" y="229"/>
                  <a:pt x="267" y="229"/>
                  <a:pt x="265" y="228"/>
                </a:cubicBezTo>
                <a:cubicBezTo>
                  <a:pt x="239" y="213"/>
                  <a:pt x="239" y="213"/>
                  <a:pt x="239" y="213"/>
                </a:cubicBezTo>
                <a:cubicBezTo>
                  <a:pt x="235" y="210"/>
                  <a:pt x="233" y="204"/>
                  <a:pt x="236" y="200"/>
                </a:cubicBezTo>
                <a:cubicBezTo>
                  <a:pt x="238" y="195"/>
                  <a:pt x="245" y="193"/>
                  <a:pt x="249" y="196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280" y="214"/>
                  <a:pt x="282" y="220"/>
                  <a:pt x="279" y="224"/>
                </a:cubicBezTo>
                <a:close/>
                <a:moveTo>
                  <a:pt x="299" y="150"/>
                </a:moveTo>
                <a:cubicBezTo>
                  <a:pt x="299" y="155"/>
                  <a:pt x="295" y="160"/>
                  <a:pt x="289" y="160"/>
                </a:cubicBezTo>
                <a:cubicBezTo>
                  <a:pt x="259" y="160"/>
                  <a:pt x="259" y="160"/>
                  <a:pt x="259" y="160"/>
                </a:cubicBezTo>
                <a:cubicBezTo>
                  <a:pt x="254" y="160"/>
                  <a:pt x="249" y="155"/>
                  <a:pt x="249" y="150"/>
                </a:cubicBezTo>
                <a:cubicBezTo>
                  <a:pt x="249" y="144"/>
                  <a:pt x="254" y="140"/>
                  <a:pt x="259" y="140"/>
                </a:cubicBezTo>
                <a:cubicBezTo>
                  <a:pt x="289" y="140"/>
                  <a:pt x="289" y="140"/>
                  <a:pt x="289" y="140"/>
                </a:cubicBezTo>
                <a:cubicBezTo>
                  <a:pt x="295" y="140"/>
                  <a:pt x="299" y="144"/>
                  <a:pt x="299" y="150"/>
                </a:cubicBezTo>
                <a:close/>
                <a:moveTo>
                  <a:pt x="109" y="200"/>
                </a:moveTo>
                <a:cubicBezTo>
                  <a:pt x="149" y="150"/>
                  <a:pt x="149" y="150"/>
                  <a:pt x="149" y="150"/>
                </a:cubicBezTo>
                <a:cubicBezTo>
                  <a:pt x="189" y="150"/>
                  <a:pt x="189" y="150"/>
                  <a:pt x="189" y="150"/>
                </a:cubicBezTo>
                <a:lnTo>
                  <a:pt x="109" y="200"/>
                </a:lnTo>
                <a:close/>
                <a:moveTo>
                  <a:pt x="189" y="100"/>
                </a:moveTo>
                <a:cubicBezTo>
                  <a:pt x="149" y="150"/>
                  <a:pt x="149" y="150"/>
                  <a:pt x="149" y="150"/>
                </a:cubicBezTo>
                <a:cubicBezTo>
                  <a:pt x="109" y="150"/>
                  <a:pt x="109" y="150"/>
                  <a:pt x="109" y="150"/>
                </a:cubicBezTo>
                <a:lnTo>
                  <a:pt x="189" y="100"/>
                </a:lnTo>
                <a:close/>
                <a:moveTo>
                  <a:pt x="189" y="100"/>
                </a:moveTo>
                <a:cubicBezTo>
                  <a:pt x="189" y="100"/>
                  <a:pt x="189" y="100"/>
                  <a:pt x="189" y="10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공익적 측면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활성화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9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아래쪽 화살표 2"/>
          <p:cNvSpPr/>
          <p:nvPr/>
        </p:nvSpPr>
        <p:spPr>
          <a:xfrm rot="16200000">
            <a:off x="3918120" y="-888053"/>
            <a:ext cx="1558959" cy="7930289"/>
          </a:xfrm>
          <a:prstGeom prst="downArrow">
            <a:avLst>
              <a:gd name="adj1" fmla="val 56641"/>
              <a:gd name="adj2" fmla="val 50000"/>
            </a:avLst>
          </a:prstGeom>
          <a:solidFill>
            <a:srgbClr val="E52754">
              <a:lumMod val="20000"/>
              <a:lumOff val="80000"/>
            </a:srgb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sz="1400" kern="0" dirty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타원 42"/>
          <p:cNvSpPr/>
          <p:nvPr/>
        </p:nvSpPr>
        <p:spPr>
          <a:xfrm>
            <a:off x="1097611" y="2224462"/>
            <a:ext cx="1657197" cy="1657197"/>
          </a:xfrm>
          <a:prstGeom prst="ellipse">
            <a:avLst/>
          </a:prstGeom>
          <a:solidFill>
            <a:srgbClr val="7BB9A0">
              <a:lumMod val="40000"/>
              <a:lumOff val="60000"/>
            </a:srgb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b="1" kern="0" dirty="0" err="1" smtClean="0">
                <a:solidFill>
                  <a:srgbClr val="7BB9A0">
                    <a:lumMod val="75000"/>
                  </a:srgbClr>
                </a:solidFill>
                <a:latin typeface="+mn-ea"/>
              </a:rPr>
              <a:t>접근성</a:t>
            </a:r>
            <a:endParaRPr lang="ko-KR" altLang="en-US" b="1" kern="0" dirty="0" smtClean="0">
              <a:solidFill>
                <a:srgbClr val="7BB9A0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17" name="타원 42"/>
          <p:cNvSpPr/>
          <p:nvPr/>
        </p:nvSpPr>
        <p:spPr>
          <a:xfrm>
            <a:off x="3635896" y="2224447"/>
            <a:ext cx="1654046" cy="1654047"/>
          </a:xfrm>
          <a:prstGeom prst="ellipse">
            <a:avLst/>
          </a:prstGeom>
          <a:solidFill>
            <a:srgbClr val="7BB9A0">
              <a:lumMod val="40000"/>
              <a:lumOff val="60000"/>
            </a:srgb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b="1" kern="0" dirty="0" smtClean="0">
                <a:solidFill>
                  <a:srgbClr val="7BB9A0">
                    <a:lumMod val="75000"/>
                  </a:srgbClr>
                </a:solidFill>
                <a:latin typeface="+mn-ea"/>
              </a:rPr>
              <a:t>관광상품 </a:t>
            </a:r>
            <a:endParaRPr lang="en-US" altLang="ko-KR" b="1" kern="0" dirty="0" smtClean="0">
              <a:solidFill>
                <a:srgbClr val="7BB9A0">
                  <a:lumMod val="75000"/>
                </a:srgb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b="1" kern="0" dirty="0" smtClean="0">
                <a:solidFill>
                  <a:srgbClr val="7BB9A0">
                    <a:lumMod val="75000"/>
                  </a:srgbClr>
                </a:solidFill>
                <a:latin typeface="+mn-ea"/>
              </a:rPr>
              <a:t>연계</a:t>
            </a:r>
          </a:p>
        </p:txBody>
      </p:sp>
      <p:sp>
        <p:nvSpPr>
          <p:cNvPr id="18" name="타원 42"/>
          <p:cNvSpPr/>
          <p:nvPr/>
        </p:nvSpPr>
        <p:spPr>
          <a:xfrm>
            <a:off x="6166249" y="2224462"/>
            <a:ext cx="1646113" cy="1646113"/>
          </a:xfrm>
          <a:prstGeom prst="ellipse">
            <a:avLst/>
          </a:prstGeom>
          <a:solidFill>
            <a:srgbClr val="7BB9A0">
              <a:lumMod val="40000"/>
              <a:lumOff val="60000"/>
            </a:srgbClr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b="1" kern="0" dirty="0" smtClean="0">
                <a:solidFill>
                  <a:srgbClr val="7BB9A0">
                    <a:lumMod val="75000"/>
                  </a:srgbClr>
                </a:solidFill>
                <a:latin typeface="+mn-ea"/>
              </a:rPr>
              <a:t>지속</a:t>
            </a:r>
            <a:endParaRPr lang="en-US" altLang="ko-KR" b="1" kern="0" dirty="0" smtClean="0">
              <a:solidFill>
                <a:srgbClr val="7BB9A0">
                  <a:lumMod val="75000"/>
                </a:srgb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b="1" kern="0" dirty="0" smtClean="0">
                <a:solidFill>
                  <a:srgbClr val="7BB9A0">
                    <a:lumMod val="75000"/>
                  </a:srgbClr>
                </a:solidFill>
                <a:latin typeface="+mn-ea"/>
              </a:rPr>
              <a:t>가능한</a:t>
            </a:r>
            <a:endParaRPr lang="en-US" altLang="ko-KR" b="1" kern="0" dirty="0" smtClean="0">
              <a:solidFill>
                <a:srgbClr val="7BB9A0">
                  <a:lumMod val="75000"/>
                </a:srgb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b="1" kern="0" dirty="0" smtClean="0">
                <a:solidFill>
                  <a:srgbClr val="7BB9A0">
                    <a:lumMod val="75000"/>
                  </a:srgbClr>
                </a:solidFill>
                <a:latin typeface="+mn-ea"/>
              </a:rPr>
              <a:t>관광</a:t>
            </a:r>
            <a:endParaRPr lang="en-US" altLang="ko-KR" b="1" kern="0" dirty="0" smtClean="0">
              <a:solidFill>
                <a:srgbClr val="7BB9A0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2453" y="4334905"/>
            <a:ext cx="2447476" cy="1077218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 smtClean="0">
              <a:solidFill>
                <a:prstClr val="black"/>
              </a:solidFill>
              <a:latin typeface="+mn-ea"/>
            </a:endParaRPr>
          </a:p>
          <a:p>
            <a:pPr algn="ctr"/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→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공항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및 기차역부터</a:t>
            </a:r>
            <a:endParaRPr lang="en-US" altLang="ko-KR" sz="1600" dirty="0" smtClean="0">
              <a:solidFill>
                <a:prstClr val="black"/>
              </a:solidFill>
              <a:latin typeface="+mn-ea"/>
            </a:endParaRPr>
          </a:p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여행지까지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교통편 배치</a:t>
            </a:r>
            <a:endParaRPr lang="en-US" altLang="ko-KR" sz="1600" dirty="0" smtClean="0">
              <a:solidFill>
                <a:prstClr val="black"/>
              </a:solidFill>
              <a:latin typeface="+mn-ea"/>
            </a:endParaRPr>
          </a:p>
          <a:p>
            <a:pPr algn="ctr"/>
            <a:endParaRPr lang="ko-KR" alt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20085" y="4332003"/>
            <a:ext cx="2447476" cy="1200329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식도락이 주 여행 목적인 여행자 수 증가</a:t>
            </a:r>
            <a:endParaRPr lang="en-US" altLang="ko-KR" sz="1600" dirty="0" smtClean="0">
              <a:solidFill>
                <a:prstClr val="black"/>
              </a:solidFill>
              <a:latin typeface="+mn-ea"/>
            </a:endParaRPr>
          </a:p>
          <a:p>
            <a:pPr algn="ctr"/>
            <a:endParaRPr lang="en-US" altLang="ko-KR" sz="700" dirty="0" smtClean="0">
              <a:solidFill>
                <a:prstClr val="black"/>
              </a:solidFill>
              <a:latin typeface="+mn-ea"/>
            </a:endParaRPr>
          </a:p>
          <a:p>
            <a:pPr algn="ctr"/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→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여행지의 대표 음식 관련 정보 제공</a:t>
            </a:r>
            <a:endParaRPr lang="ko-KR" altLang="en-US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68940" y="4611324"/>
            <a:ext cx="2447476" cy="584775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→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관광지 내 상인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/>
            </a:r>
            <a:br>
              <a:rPr lang="en-US" altLang="ko-KR" sz="1600" dirty="0" smtClean="0">
                <a:solidFill>
                  <a:prstClr val="black"/>
                </a:solidFill>
                <a:latin typeface="+mn-ea"/>
              </a:rPr>
            </a:b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부정 행위 단속 </a:t>
            </a:r>
            <a:endParaRPr lang="en-US" altLang="ko-KR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공익적 측면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활성화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추가 고려 사항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32454" y="4221088"/>
            <a:ext cx="2447475" cy="1323439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20086" y="4232701"/>
            <a:ext cx="2447475" cy="1323439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868940" y="4232699"/>
            <a:ext cx="2447475" cy="1323439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9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7624" y="5003884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기존 </a:t>
            </a:r>
            <a:r>
              <a:rPr lang="ko-KR" altLang="en-US" sz="2000" dirty="0">
                <a:solidFill>
                  <a:prstClr val="black"/>
                </a:solidFill>
              </a:rPr>
              <a:t>시스템의</a:t>
            </a:r>
            <a:r>
              <a:rPr lang="ko-KR" altLang="en-US" dirty="0">
                <a:solidFill>
                  <a:prstClr val="black"/>
                </a:solidFill>
              </a:rPr>
              <a:t> 단점을 </a:t>
            </a:r>
            <a:r>
              <a:rPr lang="ko-KR" altLang="en-US" b="1" dirty="0">
                <a:solidFill>
                  <a:prstClr val="black"/>
                </a:solidFill>
              </a:rPr>
              <a:t>보완</a:t>
            </a:r>
            <a:r>
              <a:rPr lang="ko-KR" altLang="en-US" dirty="0">
                <a:solidFill>
                  <a:prstClr val="black"/>
                </a:solidFill>
              </a:rPr>
              <a:t>한 관광지 추천 시스템의 필요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3608" y="1984771"/>
            <a:ext cx="2196244" cy="230832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ysDash"/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/>
              <a:t>교통정보의 부재</a:t>
            </a:r>
            <a:endParaRPr lang="en-US" altLang="ko-KR" spc="-15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algn="ctr"/>
            <a:endParaRPr lang="en-US" altLang="ko-KR" spc="-150" dirty="0" smtClean="0"/>
          </a:p>
          <a:p>
            <a:pPr algn="ctr"/>
            <a:endParaRPr lang="en-US" altLang="ko-KR" spc="-150" dirty="0"/>
          </a:p>
          <a:p>
            <a:pPr algn="ctr"/>
            <a:r>
              <a:rPr lang="ko-KR" altLang="en-US" spc="-150" dirty="0" smtClean="0"/>
              <a:t>대중교통을 이용한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여행 코스를 계획하기 어려움</a:t>
            </a:r>
            <a:endParaRPr lang="en-US" altLang="ko-KR" spc="-150" dirty="0" smtClean="0"/>
          </a:p>
        </p:txBody>
      </p:sp>
      <p:sp>
        <p:nvSpPr>
          <p:cNvPr id="3" name="아래쪽 화살표 2"/>
          <p:cNvSpPr/>
          <p:nvPr/>
        </p:nvSpPr>
        <p:spPr>
          <a:xfrm>
            <a:off x="2051720" y="2433092"/>
            <a:ext cx="126014" cy="839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491880" y="1984772"/>
            <a:ext cx="2196244" cy="2308324"/>
          </a:xfrm>
          <a:prstGeom prst="rect">
            <a:avLst/>
          </a:prstGeom>
          <a:noFill/>
          <a:ln w="28575" cap="rnd" cmpd="sng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/>
              <a:t>평점 및 평가 부재</a:t>
            </a:r>
            <a:endParaRPr lang="en-US" altLang="ko-KR" spc="-15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algn="ctr"/>
            <a:endParaRPr lang="en-US" altLang="ko-KR" spc="-150" dirty="0" smtClean="0"/>
          </a:p>
          <a:p>
            <a:pPr algn="ctr"/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여행지 선택의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어려움</a:t>
            </a:r>
            <a:endParaRPr lang="en-US" altLang="ko-KR" spc="-150" dirty="0" smtClean="0"/>
          </a:p>
          <a:p>
            <a:pPr algn="ctr"/>
            <a:endParaRPr lang="en-US" altLang="ko-KR" spc="-150" dirty="0" smtClean="0"/>
          </a:p>
        </p:txBody>
      </p:sp>
      <p:sp>
        <p:nvSpPr>
          <p:cNvPr id="26" name="아래쪽 화살표 25"/>
          <p:cNvSpPr/>
          <p:nvPr/>
        </p:nvSpPr>
        <p:spPr>
          <a:xfrm>
            <a:off x="4553998" y="2416821"/>
            <a:ext cx="126014" cy="839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76156" y="1980704"/>
            <a:ext cx="2196244" cy="2308324"/>
          </a:xfrm>
          <a:prstGeom prst="rect">
            <a:avLst/>
          </a:prstGeom>
          <a:noFill/>
          <a:ln w="28575" cap="rnd" cmpd="sng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/>
              <a:t>한국인에 초점</a:t>
            </a:r>
            <a:endParaRPr lang="en-US" altLang="ko-KR" spc="-15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algn="ctr"/>
            <a:endParaRPr lang="en-US" altLang="ko-KR" spc="-150" dirty="0" smtClean="0"/>
          </a:p>
          <a:p>
            <a:pPr algn="ctr"/>
            <a:endParaRPr lang="en-US" altLang="ko-KR" spc="-150" dirty="0" smtClean="0"/>
          </a:p>
          <a:p>
            <a:pPr algn="ctr"/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한국인과 외국인의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여행 목적이 상이함</a:t>
            </a:r>
            <a:endParaRPr lang="en-US" altLang="ko-KR" spc="-150" dirty="0" smtClean="0"/>
          </a:p>
          <a:p>
            <a:pPr algn="ctr"/>
            <a:endParaRPr lang="en-US" altLang="ko-KR" spc="-150" dirty="0" smtClean="0"/>
          </a:p>
        </p:txBody>
      </p:sp>
      <p:sp>
        <p:nvSpPr>
          <p:cNvPr id="29" name="아래쪽 화살표 28"/>
          <p:cNvSpPr/>
          <p:nvPr/>
        </p:nvSpPr>
        <p:spPr>
          <a:xfrm>
            <a:off x="7020272" y="2416821"/>
            <a:ext cx="126014" cy="839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개발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552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기존 시스템 한계에 초점</a:t>
            </a:r>
            <a:endParaRPr lang="en-US" altLang="ko-KR" sz="1200" b="1" dirty="0" smtClean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457200" y="274639"/>
            <a:ext cx="8229600" cy="53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3. </a:t>
            </a:r>
            <a:r>
              <a:rPr lang="ko-KR" altLang="en-US" sz="2400" b="1" smtClean="0"/>
              <a:t>활용방안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937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0027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기본적 개념 </a:t>
            </a:r>
            <a:r>
              <a:rPr lang="en-US" altLang="ko-KR" sz="1200" b="1" dirty="0" smtClean="0">
                <a:solidFill>
                  <a:srgbClr val="00355F"/>
                </a:solidFill>
                <a:latin typeface="+mn-ea"/>
              </a:rPr>
              <a:t>– </a:t>
            </a: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교통정보 시스템과의 연동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36484992"/>
              </p:ext>
            </p:extLst>
          </p:nvPr>
        </p:nvGraphicFramePr>
        <p:xfrm>
          <a:off x="323528" y="1628800"/>
          <a:ext cx="8496944" cy="485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개발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484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560" y="1526597"/>
            <a:ext cx="3390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최적 </a:t>
            </a:r>
            <a:r>
              <a:rPr lang="ko-KR" altLang="en-US" sz="1050" dirty="0">
                <a:solidFill>
                  <a:prstClr val="black"/>
                </a:solidFill>
              </a:rPr>
              <a:t>경로 예시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67" y="1875037"/>
            <a:ext cx="1694509" cy="3299252"/>
          </a:xfrm>
          <a:prstGeom prst="rect">
            <a:avLst/>
          </a:prstGeom>
        </p:spPr>
      </p:pic>
      <p:pic>
        <p:nvPicPr>
          <p:cNvPr id="37" name="그림 36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875037"/>
            <a:ext cx="1695600" cy="3301200"/>
          </a:xfrm>
          <a:prstGeom prst="rect">
            <a:avLst/>
          </a:prstGeom>
        </p:spPr>
      </p:pic>
      <p:pic>
        <p:nvPicPr>
          <p:cNvPr id="38" name="그림 37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916832"/>
            <a:ext cx="1695600" cy="3301200"/>
          </a:xfrm>
          <a:prstGeom prst="rect">
            <a:avLst/>
          </a:prstGeom>
        </p:spPr>
      </p:pic>
      <p:pic>
        <p:nvPicPr>
          <p:cNvPr id="39" name="그림 3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916832"/>
            <a:ext cx="1695600" cy="33012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89" y="5373216"/>
            <a:ext cx="1682521" cy="595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245" y="5373216"/>
            <a:ext cx="2271915" cy="590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37" y="5391293"/>
            <a:ext cx="1422539" cy="595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1547664" y="5973018"/>
            <a:ext cx="168252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black"/>
                </a:solidFill>
              </a:rPr>
              <a:t>인천국제공항 </a:t>
            </a:r>
            <a:r>
              <a:rPr lang="en-US" altLang="ko-KR" sz="1000" b="1" dirty="0">
                <a:solidFill>
                  <a:prstClr val="black"/>
                </a:solidFill>
              </a:rPr>
              <a:t>→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000" b="1" dirty="0">
                <a:solidFill>
                  <a:prstClr val="black"/>
                </a:solidFill>
              </a:rPr>
              <a:t>경복궁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40245" y="5967099"/>
            <a:ext cx="227191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black"/>
                </a:solidFill>
              </a:rPr>
              <a:t>경복궁 </a:t>
            </a:r>
            <a:r>
              <a:rPr lang="en-US" altLang="ko-KR" sz="1000" b="1" dirty="0">
                <a:solidFill>
                  <a:prstClr val="black"/>
                </a:solidFill>
              </a:rPr>
              <a:t>→ </a:t>
            </a:r>
            <a:r>
              <a:rPr lang="ko-KR" altLang="en-US" sz="1000" b="1" dirty="0">
                <a:solidFill>
                  <a:prstClr val="black"/>
                </a:solidFill>
              </a:rPr>
              <a:t>남산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33837" y="5991091"/>
            <a:ext cx="142253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black"/>
                </a:solidFill>
              </a:rPr>
              <a:t>남산 </a:t>
            </a:r>
            <a:r>
              <a:rPr lang="en-US" altLang="ko-KR" sz="1000" b="1" dirty="0">
                <a:solidFill>
                  <a:prstClr val="black"/>
                </a:solidFill>
              </a:rPr>
              <a:t>→ </a:t>
            </a:r>
            <a:r>
              <a:rPr lang="ko-KR" altLang="en-US" sz="1000" b="1" dirty="0">
                <a:solidFill>
                  <a:prstClr val="black"/>
                </a:solidFill>
              </a:rPr>
              <a:t>관악산</a:t>
            </a:r>
          </a:p>
        </p:txBody>
      </p:sp>
      <p:sp>
        <p:nvSpPr>
          <p:cNvPr id="21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0027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기본적 개념 </a:t>
            </a:r>
            <a:r>
              <a:rPr lang="en-US" altLang="ko-KR" sz="1200" b="1" dirty="0" smtClean="0">
                <a:solidFill>
                  <a:srgbClr val="00355F"/>
                </a:solidFill>
                <a:latin typeface="+mn-ea"/>
              </a:rPr>
              <a:t>– </a:t>
            </a: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교통정보 시스템과의 연동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24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개발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활용방안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897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648758"/>
            <a:ext cx="1985050" cy="35453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2" y="1617422"/>
            <a:ext cx="2021248" cy="35724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71032" y="5333145"/>
            <a:ext cx="202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black"/>
                </a:solidFill>
              </a:rPr>
              <a:t>외국인 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관광객을 대상으로 하는</a:t>
            </a:r>
            <a:endParaRPr lang="en-US" altLang="ko-KR" sz="1000" b="1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평점 </a:t>
            </a:r>
            <a:r>
              <a:rPr lang="ko-KR" altLang="en-US" sz="1000" b="1" dirty="0">
                <a:solidFill>
                  <a:prstClr val="black"/>
                </a:solidFill>
              </a:rPr>
              <a:t>및 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평가 체계의 </a:t>
            </a:r>
            <a:r>
              <a:rPr lang="ko-KR" altLang="en-US" sz="1000" b="1" dirty="0">
                <a:solidFill>
                  <a:srgbClr val="FF0000"/>
                </a:solidFill>
              </a:rPr>
              <a:t>부재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95736" y="5333145"/>
            <a:ext cx="198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prstClr val="black"/>
                </a:solidFill>
              </a:rPr>
              <a:t>한국인 대상 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App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의 경우</a:t>
            </a:r>
            <a:endParaRPr lang="en-US" altLang="ko-KR" sz="1000" b="1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평점 </a:t>
            </a:r>
            <a:r>
              <a:rPr lang="ko-KR" altLang="en-US" sz="1000" b="1" dirty="0">
                <a:solidFill>
                  <a:prstClr val="black"/>
                </a:solidFill>
              </a:rPr>
              <a:t>및 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평가 체계 </a:t>
            </a:r>
            <a:r>
              <a:rPr lang="ko-KR" altLang="en-US" sz="1000" b="1" dirty="0">
                <a:solidFill>
                  <a:prstClr val="black"/>
                </a:solidFill>
              </a:rPr>
              <a:t>존재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63688" y="6011996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새로운 </a:t>
            </a:r>
            <a:r>
              <a:rPr lang="en-US" altLang="ko-KR" dirty="0">
                <a:solidFill>
                  <a:prstClr val="black"/>
                </a:solidFill>
              </a:rPr>
              <a:t>App</a:t>
            </a:r>
            <a:r>
              <a:rPr lang="ko-KR" altLang="en-US" dirty="0">
                <a:solidFill>
                  <a:prstClr val="black"/>
                </a:solidFill>
              </a:rPr>
              <a:t>에는 </a:t>
            </a:r>
            <a:r>
              <a:rPr lang="ko-KR" altLang="en-US" b="1" dirty="0">
                <a:solidFill>
                  <a:schemeClr val="tx2"/>
                </a:solidFill>
              </a:rPr>
              <a:t>두가지 요소</a:t>
            </a:r>
            <a:r>
              <a:rPr lang="ko-KR" altLang="en-US" dirty="0">
                <a:solidFill>
                  <a:prstClr val="black"/>
                </a:solidFill>
              </a:rPr>
              <a:t>가 모두 필요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언어 </a:t>
            </a:r>
            <a:r>
              <a:rPr lang="en-US" altLang="ko-KR" dirty="0">
                <a:solidFill>
                  <a:prstClr val="black"/>
                </a:solidFill>
              </a:rPr>
              <a:t>+ </a:t>
            </a:r>
            <a:r>
              <a:rPr lang="ko-KR" altLang="en-US" dirty="0">
                <a:solidFill>
                  <a:prstClr val="black"/>
                </a:solidFill>
              </a:rPr>
              <a:t>평점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9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개발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027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기본적 개념 </a:t>
            </a:r>
            <a:r>
              <a:rPr lang="en-US" altLang="ko-KR" sz="1200" b="1" dirty="0" smtClean="0">
                <a:solidFill>
                  <a:srgbClr val="00355F"/>
                </a:solidFill>
                <a:latin typeface="+mn-ea"/>
              </a:rPr>
              <a:t>– </a:t>
            </a: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평점 및 평가 시스템과의 연동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57200" y="274639"/>
            <a:ext cx="8229600" cy="53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3. </a:t>
            </a:r>
            <a:r>
              <a:rPr lang="ko-KR" altLang="en-US" sz="2400" b="1" smtClean="0"/>
              <a:t>활용방안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4382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외국인을 위한 관광지 추천 시스템의 필요성</a:t>
            </a:r>
            <a:endParaRPr lang="ko-KR" altLang="en-US" sz="2400" b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820733"/>
              </p:ext>
            </p:extLst>
          </p:nvPr>
        </p:nvGraphicFramePr>
        <p:xfrm>
          <a:off x="512904" y="1628800"/>
          <a:ext cx="4253967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134076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en-US" altLang="ko-KR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 </a:t>
            </a:r>
            <a:r>
              <a:rPr lang="ko-KR" altLang="en-US" sz="1200" b="1" dirty="0" err="1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외래객</a:t>
            </a: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 입국자 수</a:t>
            </a:r>
            <a:endParaRPr lang="en-US" altLang="ko-KR" sz="1200" b="1" dirty="0">
              <a:solidFill>
                <a:srgbClr val="00355F"/>
              </a:solidFill>
              <a:latin typeface="+mn-lt"/>
              <a:ea typeface="a영고딕M" panose="02020600000000000000" pitchFamily="18" charset="-127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66868" y="134076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chemeClr val="tx2"/>
                </a:solidFill>
                <a:latin typeface="+mn-lt"/>
                <a:ea typeface="a영고딕M" panose="02020600000000000000" pitchFamily="18" charset="-127"/>
              </a:rPr>
              <a:t> 관광수입</a:t>
            </a:r>
            <a:endParaRPr lang="en-US" altLang="ko-KR" sz="1200" b="1" dirty="0">
              <a:solidFill>
                <a:schemeClr val="tx2"/>
              </a:solidFill>
              <a:latin typeface="+mn-lt"/>
              <a:ea typeface="a영고딕M" panose="02020600000000000000" pitchFamily="18" charset="-127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 dirty="0">
              <a:solidFill>
                <a:schemeClr val="tx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171031"/>
              </p:ext>
            </p:extLst>
          </p:nvPr>
        </p:nvGraphicFramePr>
        <p:xfrm>
          <a:off x="4711980" y="1628800"/>
          <a:ext cx="4255200" cy="26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1" name="Text Box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8396" y="4455136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최근 경향</a:t>
            </a:r>
            <a:endParaRPr lang="en-US" altLang="ko-KR" sz="1200" b="1" dirty="0">
              <a:solidFill>
                <a:srgbClr val="00355F"/>
              </a:solidFill>
              <a:latin typeface="+mn-lt"/>
              <a:ea typeface="a영고딕M" panose="02020600000000000000" pitchFamily="18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관광산업의 전망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611840" y="4743168"/>
            <a:ext cx="2520000" cy="14400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 type="none" w="sm" len="sm"/>
          </a:ln>
          <a:effectLst/>
        </p:spPr>
        <p:txBody>
          <a:bodyPr lIns="99549" tIns="49773" rIns="99549" bIns="49773" anchor="ctr"/>
          <a:lstStyle/>
          <a:p>
            <a:pPr marL="171450" indent="-171450" defTabSz="995363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관광산업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defTabSz="995363">
              <a:spcBef>
                <a:spcPct val="50000"/>
              </a:spcBef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경기변동에 민감함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171450" indent="-171450" defTabSz="995363">
              <a:spcBef>
                <a:spcPct val="50000"/>
              </a:spcBef>
              <a:buFontTx/>
              <a:buChar char="-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주로 단기적인 반응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</a:p>
          <a:p>
            <a:pPr marL="171450" indent="-171450" defTabSz="995363">
              <a:spcBef>
                <a:spcPct val="50000"/>
              </a:spcBef>
              <a:buFontTx/>
              <a:buChar char="-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장기적인 성장세에 큰 영향 없음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defTabSz="995363">
              <a:spcBef>
                <a:spcPct val="50000"/>
              </a:spcBef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ex)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과거 글로벌 경제 위기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171450" indent="-171450" defTabSz="995363">
              <a:spcBef>
                <a:spcPct val="50000"/>
              </a:spcBef>
              <a:buFontTx/>
              <a:buChar char="-"/>
            </a:pPr>
            <a:r>
              <a:rPr lang="ko-KR" altLang="en-US" sz="1000" kern="1100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여행의  수요가  감소했으나 빠르게 회복</a:t>
            </a:r>
            <a:endParaRPr lang="en-US" altLang="ko-KR" sz="1000" kern="1100" spc="-15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9672" y="6300028"/>
            <a:ext cx="60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관광산업은 계속해서 </a:t>
            </a:r>
            <a:r>
              <a:rPr lang="ko-KR" altLang="en-US" b="1" dirty="0" smtClean="0"/>
              <a:t>성장</a:t>
            </a:r>
            <a:r>
              <a:rPr lang="ko-KR" altLang="en-US" dirty="0" smtClean="0"/>
              <a:t>할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21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419872" y="4743168"/>
            <a:ext cx="2520000" cy="14400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 type="none" w="sm" len="sm"/>
          </a:ln>
          <a:effectLst/>
        </p:spPr>
        <p:txBody>
          <a:bodyPr lIns="99549" tIns="49773" rIns="99549" bIns="49773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이슈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메르스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저유가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환율하락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테러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외래객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입국자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관광수입 감소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빠르게 회복할 것으로 전망됨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6228464" y="4743168"/>
            <a:ext cx="2520000" cy="14400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 type="none" w="sm" len="sm"/>
          </a:ln>
          <a:effectLst/>
        </p:spPr>
        <p:txBody>
          <a:bodyPr lIns="99549" tIns="49773" rIns="99549" bIns="49773" anchor="ctr"/>
          <a:lstStyle/>
          <a:p>
            <a:pPr marL="171450" indent="-171450" defTabSz="995363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최근 관광산업은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defTabSz="995363">
              <a:spcBef>
                <a:spcPct val="50000"/>
              </a:spcBef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 </a:t>
            </a:r>
            <a:r>
              <a:rPr lang="ko-KR" altLang="en-US" sz="1000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개인소득의 증가</a:t>
            </a:r>
            <a:r>
              <a:rPr lang="en-US" altLang="ko-KR" sz="1000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, </a:t>
            </a:r>
            <a:r>
              <a:rPr lang="ko-KR" altLang="en-US" sz="1000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여가시간의 확대</a:t>
            </a:r>
            <a:endParaRPr lang="en-US" altLang="ko-KR" sz="1000" u="sng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defTabSz="995363">
              <a:spcBef>
                <a:spcPct val="50000"/>
              </a:spcBef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 </a:t>
            </a:r>
            <a:r>
              <a:rPr lang="en-US" altLang="ko-KR" sz="1000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LCC</a:t>
            </a:r>
            <a:r>
              <a:rPr lang="ko-KR" altLang="en-US" sz="1000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를 중심으로 한 항공좌석의 확대</a:t>
            </a:r>
            <a:endParaRPr lang="en-US" altLang="ko-KR" sz="1000" u="sng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171450" indent="-171450" defTabSz="995363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꾸준히 성장할 것으로 보임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defTabSz="995363">
              <a:spcBef>
                <a:spcPct val="50000"/>
              </a:spcBef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-&gt;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향후 전망이 매우 긍정적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171450" indent="-171450" defTabSz="995363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0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외래객</a:t>
            </a:r>
            <a:r>
              <a:rPr lang="ko-KR" altLang="en-US" sz="1000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입국자 또한 </a:t>
            </a:r>
            <a:r>
              <a:rPr lang="ko-KR" altLang="en-US" sz="10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증가할 것으로 전망됨</a:t>
            </a:r>
            <a:endParaRPr lang="en-US" altLang="ko-KR" sz="1000" b="1" spc="-15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3655" y="4221088"/>
            <a:ext cx="1226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한국관광공사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954135" y="4221088"/>
            <a:ext cx="1226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한국관광공사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86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개발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027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기본적 개념 </a:t>
            </a:r>
            <a:r>
              <a:rPr lang="en-US" altLang="ko-KR" sz="1200" b="1" dirty="0" smtClean="0">
                <a:solidFill>
                  <a:srgbClr val="00355F"/>
                </a:solidFill>
                <a:latin typeface="+mn-ea"/>
              </a:rPr>
              <a:t>– </a:t>
            </a: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외국인 여행 목적 반영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57200" y="274639"/>
            <a:ext cx="8229600" cy="53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3. </a:t>
            </a:r>
            <a:r>
              <a:rPr lang="ko-KR" altLang="en-US" sz="2400" b="1" smtClean="0"/>
              <a:t>활용방안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43828"/>
            <a:ext cx="4225625" cy="2728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4" y="1743828"/>
            <a:ext cx="3787931" cy="2728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1429" y="4953942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국내 관광객과 외국인 관광객의 여행 목적이 다름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외국인의 </a:t>
            </a:r>
            <a:r>
              <a:rPr lang="ko-KR" altLang="en-US" b="1" dirty="0" smtClean="0">
                <a:solidFill>
                  <a:schemeClr val="accent1"/>
                </a:solidFill>
              </a:rPr>
              <a:t>여행 목적에 초점을 </a:t>
            </a:r>
            <a:r>
              <a:rPr lang="ko-KR" altLang="en-US" dirty="0" smtClean="0"/>
              <a:t>맞춘 새로운 시스템 필요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777875" y="4472247"/>
            <a:ext cx="16338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Source : </a:t>
            </a:r>
            <a:r>
              <a:rPr lang="ko-KR" altLang="en-US" sz="800" dirty="0" smtClean="0"/>
              <a:t>관광지식정보시스템</a:t>
            </a:r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4788024" y="4472247"/>
            <a:ext cx="16338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Source : </a:t>
            </a:r>
            <a:r>
              <a:rPr lang="ko-KR" altLang="en-US" sz="800" dirty="0" smtClean="0"/>
              <a:t>공공데이터포털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2441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개발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027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예시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57200" y="274639"/>
            <a:ext cx="8229600" cy="53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3. </a:t>
            </a:r>
            <a:r>
              <a:rPr lang="ko-KR" altLang="en-US" sz="2400" b="1" smtClean="0"/>
              <a:t>활용방안</a:t>
            </a:r>
            <a:endParaRPr lang="ko-KR" altLang="en-US" sz="2400" b="1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772816"/>
            <a:ext cx="1359222" cy="136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89748" y="29876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동대문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48" y="3851126"/>
            <a:ext cx="3314700" cy="1162050"/>
          </a:xfrm>
          <a:prstGeom prst="rect">
            <a:avLst/>
          </a:prstGeom>
          <a:ln>
            <a:solidFill>
              <a:srgbClr val="3399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559786" y="1754792"/>
            <a:ext cx="208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여행 목적 입력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54207" y="411339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경로 탐색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4207" y="5317491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평점 및 평가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9748" y="5313501"/>
            <a:ext cx="353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화장실 등 시설이 불편하다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먹거리 및 쇼핑거리 다양하다</a:t>
            </a:r>
            <a:endParaRPr lang="en-US" altLang="ko-KR" dirty="0"/>
          </a:p>
        </p:txBody>
      </p:sp>
      <p:sp>
        <p:nvSpPr>
          <p:cNvPr id="10" name="오른쪽 화살표 9"/>
          <p:cNvSpPr/>
          <p:nvPr/>
        </p:nvSpPr>
        <p:spPr>
          <a:xfrm>
            <a:off x="4576011" y="1844824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570431" y="4181896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4570431" y="5390155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548259" y="295490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여행지 추천</a:t>
            </a:r>
            <a:endParaRPr lang="ko-KR" altLang="en-US" dirty="0"/>
          </a:p>
        </p:txBody>
      </p:sp>
      <p:sp>
        <p:nvSpPr>
          <p:cNvPr id="32" name="오른쪽 화살표 31"/>
          <p:cNvSpPr/>
          <p:nvPr/>
        </p:nvSpPr>
        <p:spPr>
          <a:xfrm>
            <a:off x="4570431" y="3058173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285334" y="17728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쇼핑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4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1" y="1875284"/>
            <a:ext cx="1238036" cy="126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개발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027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예시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57200" y="274639"/>
            <a:ext cx="8229600" cy="53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3. </a:t>
            </a:r>
            <a:r>
              <a:rPr lang="ko-KR" altLang="en-US" sz="2400" b="1" smtClean="0"/>
              <a:t>활용방안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289748" y="29876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전주한옥마을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9786" y="1754792"/>
            <a:ext cx="208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여행 목적 입력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54207" y="411339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경로 탐색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4207" y="5317491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평점 및 평가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9748" y="5313501"/>
            <a:ext cx="3303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다양한 먹거리가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먹거리 이외에도</a:t>
            </a:r>
            <a:r>
              <a:rPr lang="en-US" altLang="ko-KR" dirty="0"/>
              <a:t> </a:t>
            </a:r>
            <a:r>
              <a:rPr lang="ko-KR" altLang="en-US" dirty="0" smtClean="0"/>
              <a:t>한국 전통을 살펴볼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생각보다 비싸다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10" name="오른쪽 화살표 9"/>
          <p:cNvSpPr/>
          <p:nvPr/>
        </p:nvSpPr>
        <p:spPr>
          <a:xfrm>
            <a:off x="4576011" y="1844824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570431" y="4181896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4570431" y="5390155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548259" y="295490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여행지 추천</a:t>
            </a:r>
            <a:endParaRPr lang="ko-KR" altLang="en-US" dirty="0"/>
          </a:p>
        </p:txBody>
      </p:sp>
      <p:sp>
        <p:nvSpPr>
          <p:cNvPr id="32" name="오른쪽 화살표 31"/>
          <p:cNvSpPr/>
          <p:nvPr/>
        </p:nvSpPr>
        <p:spPr>
          <a:xfrm>
            <a:off x="4570431" y="3058173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285334" y="17728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식도락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14" y="3566008"/>
            <a:ext cx="3228975" cy="1447800"/>
          </a:xfrm>
          <a:prstGeom prst="rect">
            <a:avLst/>
          </a:prstGeom>
          <a:ln>
            <a:solidFill>
              <a:srgbClr val="0099FF"/>
            </a:solidFill>
          </a:ln>
        </p:spPr>
      </p:pic>
    </p:spTree>
    <p:extLst>
      <p:ext uri="{BB962C8B-B14F-4D97-AF65-F5344CB8AC3E}">
        <p14:creationId xmlns:p14="http://schemas.microsoft.com/office/powerpoint/2010/main" val="23486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개발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027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예시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57200" y="274639"/>
            <a:ext cx="8229600" cy="53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3. </a:t>
            </a:r>
            <a:r>
              <a:rPr lang="ko-KR" altLang="en-US" sz="2400" b="1" smtClean="0"/>
              <a:t>활용방안</a:t>
            </a:r>
            <a:endParaRPr lang="ko-KR" altLang="en-US" sz="2400" b="1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772816"/>
            <a:ext cx="1359222" cy="136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89748" y="29876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춘천 </a:t>
            </a:r>
            <a:r>
              <a:rPr lang="ko-KR" altLang="en-US" dirty="0" err="1" smtClean="0"/>
              <a:t>남이섬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9786" y="1754792"/>
            <a:ext cx="208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여행 목적 입력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54207" y="411339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경로 탐색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4207" y="5317491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평점 및 평가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9748" y="5313501"/>
            <a:ext cx="3303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서울에서 가까운 거리에 있어 교통이 편하다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관광객이 많아 </a:t>
            </a:r>
            <a:r>
              <a:rPr lang="ko-KR" altLang="en-US" dirty="0" err="1" smtClean="0"/>
              <a:t>정신없다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4576011" y="1844824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570431" y="4181896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4570431" y="5390155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548259" y="295490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여행지 추천</a:t>
            </a:r>
            <a:endParaRPr lang="ko-KR" altLang="en-US" dirty="0"/>
          </a:p>
        </p:txBody>
      </p:sp>
      <p:sp>
        <p:nvSpPr>
          <p:cNvPr id="32" name="오른쪽 화살표 31"/>
          <p:cNvSpPr/>
          <p:nvPr/>
        </p:nvSpPr>
        <p:spPr>
          <a:xfrm>
            <a:off x="4570431" y="3058173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285334" y="17728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자연경관</a:t>
            </a:r>
            <a:endParaRPr lang="ko-KR" altLang="en-US" dirty="0"/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26" y="1657344"/>
            <a:ext cx="1953042" cy="167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708" y="3723109"/>
            <a:ext cx="3314700" cy="1362075"/>
          </a:xfrm>
          <a:prstGeom prst="rect">
            <a:avLst/>
          </a:prstGeom>
          <a:ln>
            <a:solidFill>
              <a:srgbClr val="3399FF"/>
            </a:solidFill>
          </a:ln>
        </p:spPr>
      </p:pic>
    </p:spTree>
    <p:extLst>
      <p:ext uri="{BB962C8B-B14F-4D97-AF65-F5344CB8AC3E}">
        <p14:creationId xmlns:p14="http://schemas.microsoft.com/office/powerpoint/2010/main" val="423571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>
              <a:solidFill>
                <a:srgbClr val="1F497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AutoShape 4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1682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AutoShape 6" descr="data:image/jpeg;base64,/9j/4AAQSkZJRgABAQAAAQABAAD/2wCEAAkGBxMQEhUSEBAWFRUVFRUVFxYWFxYWGRcVFRUYFhUZFxoYHSgiGBolGxUVITEhJSouLi4uFx8zODMsNygtLisBCgoKDg0OGg8QGi0eICUrLi0rKy0tLSsrMi8wLSsrKy03LSs3LS0tLS0rLS0tKysvNy0tLSs3LSstNy8rLi0rLf/AABEIAMwAzAMBIgACEQEDEQH/xAAcAAABBAMBAAAAAAAAAAAAAAAAAgQFBgEDBwj/xABDEAABAwEEBQgGBwgCAwAAAAABAAIDEQQFITEGElFxgRMiMkFhkaGxBzNScsHRFDRCYpKy4RUlc3SChKLwIzVT0vH/xAAYAQEBAQEBAAAAAAAAAAAAAAAAAQIDBP/EACcRAQEAAgICAAQHAQAAAAAAAAABAhEDIRIxBBNRcRQiQYGRobFS/9oADAMBAAIRAxEAPwDuKEIQCEIQCEIQCEIQCEIQCELVPaGRir3taNriG+aDahNY7yhd0Z4zue0+RTlpriDVBlCEIBCEIBCEIBCEIBCEIBCEIBCEIBCjbVfcMbiwklw6gCPE0HikC9Xu9XEN7ngflDkEqhQ5lndnI1o+4zH8TyQe5IdBXpvkdveQO5tAglp7SyPF72tH3nAeabftWM9AOf7rHEfipTxTOGzsYasjaDtAFe/Nbi47UGx1ukPRhp77w3waHFajLKelM1vZGyp/E80/xWCkOKow5oPSdI/e8tHcyiQwNYasjY07Q0V7zihxSHFQKklLukAd4B801dDH/wCGPg0DyWxxWtxQFAMtYe694+Kxy7hlLIP66/mCQ4rS9yBx+0ZRlM7+prD8Aj9uTj7UZ3scPJ/wTCR9MymsloG3DbkO8oJtuk0gzhYdz3N82lbWaVD7UDv6XNPnRVG03nGwEukAAzPVxJoAqveenllZUNk1zsZzvEUag6ydL4G9MPb2UBPcCpyzzB7Wvbk5ocNxFR5rzHbtPpHA8jC1mBoXHWPcKAeK9KXM6tnhNKVijNBl0BkgeIQhAIQhAIQhBznTK/DZLXybdY68YlOIoCXObQdnNTGDTFn24wf6R54pn6Uv+xb/ACzPzyKrVW5JodIs+l9mOYI3Ej4qRi0hszujM4cQfMFclqsVV8R2Nt7RnKZvFtD+b4Jf7UbtbwcfiFxxszhk4jitrLfIMnlTxHXv2mw/oWnyKDeEfW+m8FvmFydl8yj7QO8LezSGQZgcCQp40dTbO13Rc07iD5IJXMf2+D0meRT+7dIIgRr8pTYCR8VNUXslNbVbI4+m9rd5Fe5VS/tOrviBHKSh1OiXPJ81zS9dPGFxMEBcT1yGg/C3E94UHXbVpNEMGAvPZgFBXnpYWD/kkjhHVrEax3A4ngFx626V2qXDldQbIxqeIx8VDPeSakkk5k4koOnXj6Q4m9Avmd2c0V3nHuCrN4aeWqSupqxjqoC534nfABVVCBzarbJMayyOefvEnuHUlRBYsdhkkPMjc7tph3nBWGyaOECs0gYOunzOAVkESBgdy9hXM0ts8IIoRFGCDgQQwVBXm64b2st3zMmZHyxYanI1AzoXYA7l6Ysk4kYyQCge1rgDscAfilG1CEKAQhCAQhCDjvpgssxtsb4tU1gA1WuYH817iSQ84jnClNh7FSOXlZ6xhb70b2D8RwPBXb0rH94t/lmfnkVWZM5vRcRuJC3J0G8Vp1sgDucCt1T7Lu4nyqsvlr0g13vNafGiGvAyaW+65w8CSPBXsJ1xtWapjbrtbM8yGaQOIAx1TlgOiB5LSLvlb0Jwd9R5hN0SdViqkNFbm+k6wtFpbEQQGigdrDbUFWOf0fOpWG1Rv7KU+K34Za243n45bjb2plVsgOPBSV4aNWmHpRkjaAT8FHwwuBxaVr5PJrfjVnNx/wDUUXTT6xwUArDpmw/SKUxICj7Fc8kpoGmuwAuPgvPZ26o5bYbO5+DWk7grE26ILP8AWJWtI+xXlH/gZg3iUibSGOPCzw1+/Lj3MbQDiSgb2HRuSTF2A7MabzkE9ENjs3ScJHDqBDz4c0KDt17TT4SSEj2Rg3uGCZhNixzaSPOELAxu04u+Q7kydM6Q1e4u3lIsN3SSdFhptOA/VTUN1xRYzSV7Bh+pV7DSxWR8zhHFG573YNa0VJJyoF63uyEshiY7NsbGneGgFeZ7q0kNjkbLZY26zDUa4OqcMiGkE969NWGflI2SEU12NdTZrNBp4qUb0IQoBCEIBCEIONemGCb6dG+Nms02do5o13VD311mg1GYoQNqo4tThg8AHYasPc5XL0qu/ee6COn4nKtC0uy1jTYcR4rcg0tkJ+yeFD+qUXjrw3gjzWS8HNjd4Gqe9hCRamtkYYy6RrXZ0cHdv2hXxV7CqoqosXQ5vq7SdzgfhVLbHaG+y/cQf18E2JCq2x2t7ejI4bnFO9GrjltodQsjLSBR5oTXYD1KUtmglsjFQxrx912PjRbky9uV5OPdlvpEsvq0NynkH9RTuz6RWg4Pc1/vsY7xpVRlpsEseD43N4fJa7Pmt+fJj9U8OLOdav2VnTG3kWwSajKgdHV5tKUxHFRNr0gnkGrr6jPYjAY3/HE8U70z+scFDw2VzsgvPnlcsra644zGajQlxxlxo0E7lOQ3EGAPtDhG375pX3WDnO7kqS9oIRSCPlD7T+azgwYniVFNrDcEkmJwHZj3nIJ636LZ+vlH/d53+XRHBQ9tvWWbB7zT2RzWjgME3iCCcmvqR+DQGDsxPEn4LTHUmpNT2rFjsL35Cg2nD/6pWKzRx9M6x2fp81Qq57rltUjYYGaz3nVGIAqdpOQXquwQGOKNhNSxjWk+60D4Ly/Zb4kic2SDmOYdZpoDQjLA4L0/d0pfFG92bo2OO8tBKUOEIQsgQhCAQhCDinpijey3seIzqugaNbEglr31y6NKjPOqpcdpr1V3EfFXT0rTuF5UDiKQR0oT7TlVHTk9INd7zWu8wtzY18ptBG8HzyWQ6qU17Rk0t91x8n6w7qKOtl2a7y9toewnqLRTD3U3Q/qsVUa2zWlmT2SDeAe51Fs+kyN9ZEQrsSUVocw1a4tPYSFJ2fSi1x9G0P40PmEwui7ZrWHOgic8NNDkMdmJW213JaYsZLPI0bdUkd4wW5cpHLL5WV1dW/skH6YWlwpIY3jY+NpSrNfkT8JLGyu2NzmeB1gq67DPBbbKecumPxPJj1Kzl8Nx5fogNMp4vpgdqODA3o6w1q020pmouS/nNws8bYh7XTkO97suAC36afWOCgmtJyC82eVyytrrjjMZqMzSueS57i4nMk1PikgVyUjYbofJjTAZnANG9xwCectZrPkeVdsbUNr2vOJ4LLRlYrokkOVPE93VxUnHFBBm7XeOpvOIPacgoy03tLLzahrPYYNUces8StcLVRLSXk92DeYNgz4lYiCxZLG49ifx6rMsSqH1w3SbTNHCXagkcG6xFaV7F6hs0IjY1gya0NG5ooPJeVhK7MGm7BeorpNYIicSY4/yhKHaEIWQIQhAIQhBxP0xQvbb2vEZ1XQMGti4Etc+tadGlRnnVUlkxPVXcR8Vc/SzM4Xng4ikEeR+85VN1oJ6Qa73mg+OYWpsay+meG8EeazVJtLGSMLHBwBpXVeer3q+ajhdGr6q0uHY8V8RXyV7ElVZDyMio9sdpbmGyDa0jyz8EsWsjpsc3gmxNXZfM1mJMMhbXPAUO9WKH0jWmlJGRyDtFPmqpYLDJaATDG54GdB17MUm1WKWL1kT2e80jxK6TLKRxy4+LO2XW/1+v9LJa9JrPN62x0O1jiPA1C1Wb6A/J8kbvvN1h/ifgqxVbrGecu0+Ky1rKS/dj8LjJ+W2fZCabQx/S9UTNLNUc/VfStK4imt2ZfNRptcEWEbOVd7T6tZwYMXcVv00+scFAgLyZ3eVsmnfGWTVuzm2XjLN6x5I6migaNzRgE2ATux3e+U81pO3s3k4BPqwQZnlX7GHmje/r4LLRtYLse85f727OKko+Si69d2xuXF3yTCW8JJBQkNb1MaKN+Z41REFRIG0uf2DYMB+q3RNTaIJ7EFob2DBeo7o9RD/AAo/yBeYI24L0/dHqIv4Uf5QpkHaEIWQIQhAIQhBwz0un95n+Xj83Kn1Vu9L5/ef9vH5uVOqtz0FVRVIqiqoVVK5U7VqqiqCXuTSGaxkmEtAd0mlooabQrSz0lF7dW0WVrh9008Fz6qxVamdjjnwYZ+4t9tvW758TBJGT1tDT/vetNluyyvxitYB2SBzPGhHiqtVb7Eecu8+IlmssZf9/ntj8PZPyZWInTewkWvkw5riWg1D26pwr0q0UQ0Qw9I8q72Wkhg3uzdwTzTT6xwUAvJnZcrZNO+MsmrdnlrvKSQapIawZMYNVo4DPimrQkrZEFlo4iCeQhN4gnkLVQ5iCexBNognsQWg4jGC9NXT6iL+FH+ULzTGMF6Wur1EX8Nn5QpkHaFiqFkZQhCAQhCDhPpg/wCz/t4/NyplVcfTEf3n/bx+blS6rcC6rFUmqxVAqqKpNViqBVUVSarFUCqrfYjzk1qnFhPOCCD00+scFAKf00+scFALN9gTiILQ0J1EFA5iCeRBNoQnsQWg5iCewhNognsIWg4jC9IXU/8A4Yv4cf5QvOkEZOAFSu7XVa6Rxg9TGDuaFMhYUJrFPVOGvWAtCwhBlCEIODemQ/vP+3j83KlVXQvS7dEslv5VjQW8iwYEVqC7q4rn00LmdNpbvFFuegmqKpFUVQKqsVSaoqgVVYqk1WKoF1W+wnnhNapxYDzwgiNNPrHBQCn9NPrHBQCzfYXGE8iCbxBPIggcQtT2IJtCFL3Zd0kxoxvHqWoMRNU9dVzPlxPNbtPwUndtyxwjWfR7vAfNSJlc7BuA/wB7k3IhzdN2sbzWUr1uOfAK2QyqpWSymvNqT5K1QMJyWbdqlrNaFK2aWqjbFYHHNTUFnDVBtCUhCAQhCDnnpAssv0hrmM5RroxgCA4FpINA6gcMR17VSrXKG4Stcz+I0gd5wPeus6VXhybQxsAleQSNYAtb1Vx61z39ozxk62R+y4VG7HqWplYKraLBE/ENG9uHlgoue6R9l3erw6eySeusYaTm+E8mf8aVWuS4LNL9XtxYfYnaCN2s2nxV8oOey2N7equ5On3HMLObTqjkw4NOOILsqjZiFY7fopa4xURtlb7ULw7wdQqAtlokjHJSazAT0Xgty35reHh35fTr7ufJ8zrw17739EXLC5oBc0gOyJBANM6bVrqpm9b8kmgZA6mrGS4bzn1LbaLTYnwwMbHqScq3XeDSrCaOBHZtW7x43fjl6/Zyx5s54zPDu3XXciAqnFgPPC6Lf2gsbY3zRxf8YNWljj0TvriqfJcxiDZWk6usGkOAqCcsRg4YHqC4PSq2mn1jgoEKe00+scFBxNqVL7DiIJ/Y4HPIDQSTsUlcejEktHP5jNpzO4K62OyxWUarG87vcf8A1V1r2m0Vc+i9KOnPbqD47FZInNaNSJopsGX6pDY3OxeaD2R8dqkbHYnP6IoNqbDdkRJ52J2KVsl3k54DYFMXVcROQ4lWmwXK1mJxKyqCuy5ychQKyWO7Ws6k+YwDIJSDAbRZQhAIQhAIQhBH3ndbZ6EkhwFARszxBUPNckjfYkGwjVPxB8FaEIKJablgPrIXRnaBh3ioUbadDGvGtBMHDYfm35LpbmA5hMrRdMTzUtAO0YHvGKDlE1yWqzmrHOFPZNR4LRJe04GrNE2UdYcB8Qunz3I77Ep3OGt+vioe33RL9qJrxtHyPzQczns9glwfCYHfdq0dww8FHWnQxsmNmtTXfdeMe9vyV7tt1Myewt3ig8cFDWnRxmbDqnswVFTEV62JpbG97o+tgdyrCNmq7IbqKJvTSm0TCOCRjY6SMc6jXMcSDQYOyGJV4NltUXQl1xsfj4p5ZNKTENS2Xcydm4Op2ioNEHOr8umS1WosiGQBJ6gNpU5dGj0Nlbrvo5w+07IHsHWVY7Xf8Mus277DyZfTXc7s2nM02JnDZAHB0h5WTq9lvYArtGY3vk6HMb7bsz7o6k9sVkxpG2p63FSt2XDJMQX4DZ/uSvF06NtYBUU7FFVe6dHi4guFT4K5XfcLW0LsVLwwNYKALaoERxBuACWhCAQhCAQhCAQhCAQhCAQhCAQhCAWCFlCDTLZWuzAKibXo1C/Juqfu4KcQgpFs0ScMWPr2EfEIsV2xtq21QVFMHAa3lirukOjBzCDntvumI1ZZmHnZkh2HepG4tEWx0JGO05q3Ns7Qa0W4IG9msbYxgE4QhAIQhAIQhAIQhAIQhAIQhB//2Q=="/>
          <p:cNvSpPr>
            <a:spLocks noChangeAspect="1" noChangeArrowheads="1"/>
          </p:cNvSpPr>
          <p:nvPr/>
        </p:nvSpPr>
        <p:spPr bwMode="auto">
          <a:xfrm>
            <a:off x="320675" y="79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http://www.iconarchive.com/download/i47368/icons-land/vista-hardware-devices/Home-Server.ico"/>
          <p:cNvSpPr>
            <a:spLocks noChangeAspect="1" noChangeArrowheads="1"/>
          </p:cNvSpPr>
          <p:nvPr/>
        </p:nvSpPr>
        <p:spPr bwMode="auto">
          <a:xfrm>
            <a:off x="473075" y="1603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lvl="1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itchFamily="34" charset="0"/>
              </a:rPr>
              <a:t>어플리케이션 개발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027" y="1268760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rgbClr val="00355F"/>
                </a:solidFill>
                <a:latin typeface="+mn-ea"/>
              </a:rPr>
              <a:t>예시</a:t>
            </a:r>
            <a:endParaRPr lang="en-US" altLang="ko-KR" sz="1200" b="1" dirty="0">
              <a:solidFill>
                <a:srgbClr val="00355F"/>
              </a:solidFill>
              <a:latin typeface="+mn-ea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57200" y="274639"/>
            <a:ext cx="8229600" cy="537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mtClean="0"/>
              <a:t>3. </a:t>
            </a:r>
            <a:r>
              <a:rPr lang="ko-KR" altLang="en-US" sz="2400" b="1" smtClean="0"/>
              <a:t>활용방안</a:t>
            </a:r>
            <a:endParaRPr lang="ko-KR" altLang="en-US" sz="2400" b="1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772816"/>
            <a:ext cx="1359222" cy="136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89748" y="29876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안동 하회마을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9786" y="1754792"/>
            <a:ext cx="208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여행 목적 입력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54207" y="411339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경로 탐색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4207" y="5317491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평점 및 평가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9748" y="5313501"/>
            <a:ext cx="3303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한국 전통 마을의 진수를 맛볼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마을을 둘러싸고 있는 강이 아름답다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4576011" y="1844824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570431" y="4181896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4570431" y="5390155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548259" y="295490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여행지 추천</a:t>
            </a:r>
            <a:endParaRPr lang="ko-KR" altLang="en-US" dirty="0"/>
          </a:p>
        </p:txBody>
      </p:sp>
      <p:sp>
        <p:nvSpPr>
          <p:cNvPr id="32" name="오른쪽 화살표 31"/>
          <p:cNvSpPr/>
          <p:nvPr/>
        </p:nvSpPr>
        <p:spPr>
          <a:xfrm>
            <a:off x="4570431" y="3058173"/>
            <a:ext cx="42803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285334" y="17728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유적지</a:t>
            </a:r>
            <a:endParaRPr lang="ko-KR" altLang="en-US" dirty="0"/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91" y="1792572"/>
            <a:ext cx="1584176" cy="144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34" y="3585058"/>
            <a:ext cx="3200400" cy="1409700"/>
          </a:xfrm>
          <a:prstGeom prst="rect">
            <a:avLst/>
          </a:prstGeom>
          <a:ln>
            <a:solidFill>
              <a:srgbClr val="0099FF"/>
            </a:solidFill>
          </a:ln>
        </p:spPr>
      </p:pic>
    </p:spTree>
    <p:extLst>
      <p:ext uri="{BB962C8B-B14F-4D97-AF65-F5344CB8AC3E}">
        <p14:creationId xmlns:p14="http://schemas.microsoft.com/office/powerpoint/2010/main" val="213278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609528" y="1513647"/>
            <a:ext cx="3888432" cy="3888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prstClr val="black"/>
              </a:solidFill>
              <a:latin typeface="DX맑은하늘B" panose="02010606000101010101" pitchFamily="2" charset="-127"/>
              <a:ea typeface="DX맑은하늘B" panose="02010606000101010101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3068960"/>
            <a:ext cx="3096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prstClr val="black"/>
                </a:solidFill>
                <a:latin typeface="+mj-ea"/>
                <a:ea typeface="+mj-ea"/>
              </a:rPr>
              <a:t>감사합니다</a:t>
            </a:r>
            <a:endParaRPr lang="ko-KR" altLang="en-US" sz="36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87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609528" y="1513647"/>
            <a:ext cx="3888432" cy="3888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prstClr val="black"/>
              </a:solidFill>
              <a:latin typeface="DX맑은하늘B" panose="02010606000101010101" pitchFamily="2" charset="-127"/>
              <a:ea typeface="DX맑은하늘B" panose="02010606000101010101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3068960"/>
            <a:ext cx="3096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prstClr val="black"/>
                </a:solidFill>
                <a:latin typeface="+mj-ea"/>
                <a:ea typeface="+mj-ea"/>
              </a:rPr>
              <a:t>Q&amp;A</a:t>
            </a:r>
            <a:endParaRPr lang="ko-KR" altLang="en-US" sz="36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782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외국인을 위한 관광지 추천 시스템의 필요성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134076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en-US" altLang="ko-KR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 </a:t>
            </a: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연령별</a:t>
            </a:r>
            <a:r>
              <a:rPr lang="en-US" altLang="ko-KR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 </a:t>
            </a: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성별 여행지 순위</a:t>
            </a:r>
            <a:r>
              <a:rPr lang="en-US" altLang="ko-KR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(</a:t>
            </a: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일본</a:t>
            </a:r>
            <a:r>
              <a:rPr lang="en-US" altLang="ko-KR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) – </a:t>
            </a: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국내 여행객 </a:t>
            </a:r>
            <a:endParaRPr lang="en-US" altLang="ko-KR" sz="1200" b="1" dirty="0">
              <a:solidFill>
                <a:srgbClr val="00355F"/>
              </a:solidFill>
              <a:latin typeface="+mn-lt"/>
              <a:ea typeface="a영고딕M" panose="02020600000000000000" pitchFamily="18" charset="-127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 dirty="0">
              <a:solidFill>
                <a:schemeClr val="tx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관광산업의 전망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3" descr="C:\Users\sens\Desktop\사진파일\관광지 도시 집중(한국_일본)\KakaoTalk_20160604_15220933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576369"/>
            <a:ext cx="8115648" cy="1636607"/>
          </a:xfrm>
          <a:prstGeom prst="rect">
            <a:avLst/>
          </a:prstGeom>
          <a:noFill/>
        </p:spPr>
      </p:pic>
      <p:pic>
        <p:nvPicPr>
          <p:cNvPr id="18" name="Picture 4" descr="C:\Users\sens\Desktop\사진파일\관광지 도시 집중(한국_일본)\KakaoTalk_20160604_152408833.jpg"/>
          <p:cNvPicPr>
            <a:picLocks noChangeAspect="1" noChangeArrowheads="1"/>
          </p:cNvPicPr>
          <p:nvPr/>
        </p:nvPicPr>
        <p:blipFill rotWithShape="1">
          <a:blip r:embed="rId5" cstate="print"/>
          <a:srcRect r="2973"/>
          <a:stretch/>
        </p:blipFill>
        <p:spPr bwMode="auto">
          <a:xfrm>
            <a:off x="539552" y="3251198"/>
            <a:ext cx="6336704" cy="1224342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/>
        </p:nvCxnSpPr>
        <p:spPr>
          <a:xfrm>
            <a:off x="1043608" y="1988840"/>
            <a:ext cx="6480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860032" y="2276872"/>
            <a:ext cx="6480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020272" y="2276872"/>
            <a:ext cx="6480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5" descr="C:\Users\sens\Desktop\사진파일\관광지 도시 집중(한국_일본)\KakaoTalk_20160604_152445449.jpg"/>
          <p:cNvPicPr>
            <a:picLocks noChangeAspect="1" noChangeArrowheads="1"/>
          </p:cNvPicPr>
          <p:nvPr/>
        </p:nvPicPr>
        <p:blipFill rotWithShape="1">
          <a:blip r:embed="rId6" cstate="print"/>
          <a:srcRect l="1578" r="1588"/>
          <a:stretch/>
        </p:blipFill>
        <p:spPr bwMode="auto">
          <a:xfrm>
            <a:off x="1043608" y="3789040"/>
            <a:ext cx="6645954" cy="1224136"/>
          </a:xfrm>
          <a:prstGeom prst="rect">
            <a:avLst/>
          </a:prstGeom>
          <a:noFill/>
        </p:spPr>
      </p:pic>
      <p:pic>
        <p:nvPicPr>
          <p:cNvPr id="23" name="Picture 6" descr="C:\Users\sens\Desktop\사진파일\관광지 도시 집중(한국_일본)\KakaoTalk_20160604_152522902.jpg"/>
          <p:cNvPicPr>
            <a:picLocks noChangeAspect="1" noChangeArrowheads="1"/>
          </p:cNvPicPr>
          <p:nvPr/>
        </p:nvPicPr>
        <p:blipFill rotWithShape="1">
          <a:blip r:embed="rId7" cstate="print"/>
          <a:srcRect t="8386"/>
          <a:stretch/>
        </p:blipFill>
        <p:spPr bwMode="auto">
          <a:xfrm>
            <a:off x="1539059" y="4388759"/>
            <a:ext cx="6777357" cy="1200481"/>
          </a:xfrm>
          <a:prstGeom prst="rect">
            <a:avLst/>
          </a:prstGeom>
          <a:noFill/>
        </p:spPr>
      </p:pic>
      <p:pic>
        <p:nvPicPr>
          <p:cNvPr id="24" name="Picture 7" descr="C:\Users\sens\Desktop\사진파일\관광지 도시 집중(한국_일본)\KakaoTalk_20160604_152609489.jpg"/>
          <p:cNvPicPr>
            <a:picLocks noChangeAspect="1" noChangeArrowheads="1"/>
          </p:cNvPicPr>
          <p:nvPr/>
        </p:nvPicPr>
        <p:blipFill rotWithShape="1">
          <a:blip r:embed="rId8" cstate="print"/>
          <a:srcRect r="1156"/>
          <a:stretch/>
        </p:blipFill>
        <p:spPr bwMode="auto">
          <a:xfrm>
            <a:off x="2084558" y="4869160"/>
            <a:ext cx="6847091" cy="129614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851920" y="6237312"/>
            <a:ext cx="5301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</a:t>
            </a:r>
            <a:r>
              <a:rPr lang="ko-KR" altLang="ko-KR" sz="1200" dirty="0"/>
              <a:t>여행 비교 </a:t>
            </a:r>
            <a:r>
              <a:rPr lang="ko-KR" altLang="ko-KR" sz="1200" dirty="0" smtClean="0"/>
              <a:t>사이트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토라베루코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ja-JP" altLang="en-US" sz="1200" dirty="0"/>
              <a:t>旅行比較サイ</a:t>
            </a:r>
            <a:r>
              <a:rPr lang="ja-JP" altLang="en-US" sz="1200" dirty="0" smtClean="0"/>
              <a:t>ト</a:t>
            </a:r>
            <a:r>
              <a:rPr lang="en-US" altLang="ja-JP" sz="1200" dirty="0"/>
              <a:t> </a:t>
            </a:r>
            <a:r>
              <a:rPr lang="en-US" altLang="ja-JP" sz="1200" dirty="0" smtClean="0"/>
              <a:t>- </a:t>
            </a:r>
            <a:r>
              <a:rPr lang="ko-KR" altLang="en-US" sz="1200" b="1" dirty="0" smtClean="0"/>
              <a:t>トラベルコ</a:t>
            </a:r>
            <a:r>
              <a:rPr lang="ko-KR" altLang="en-US" sz="1200" dirty="0" smtClean="0"/>
              <a:t>ちゃん</a:t>
            </a:r>
            <a:r>
              <a:rPr lang="en-US" altLang="ko-KR" sz="1200" dirty="0"/>
              <a:t>)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26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외국인을 위한 관광지 추천 시스템의 필요성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134076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en-US" altLang="ko-KR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 </a:t>
            </a: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여행객 방문 순위</a:t>
            </a:r>
            <a:r>
              <a:rPr lang="en-US" altLang="ko-KR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(</a:t>
            </a: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일본</a:t>
            </a:r>
            <a:r>
              <a:rPr lang="en-US" altLang="ko-KR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) </a:t>
            </a: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 </a:t>
            </a:r>
            <a:endParaRPr lang="en-US" altLang="ko-KR" sz="1200" b="1" dirty="0">
              <a:solidFill>
                <a:srgbClr val="00355F"/>
              </a:solidFill>
              <a:latin typeface="+mn-lt"/>
              <a:ea typeface="a영고딕M" panose="02020600000000000000" pitchFamily="18" charset="-127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 dirty="0">
              <a:solidFill>
                <a:schemeClr val="tx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관광산업의 전망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2" descr="C:\Users\sens\Desktop\사진파일\관광지 도시 집중(한국_일본)\KakaoTalk_20160604_152654039.jpg"/>
          <p:cNvPicPr>
            <a:picLocks noChangeAspect="1" noChangeArrowheads="1"/>
          </p:cNvPicPr>
          <p:nvPr/>
        </p:nvPicPr>
        <p:blipFill rotWithShape="1">
          <a:blip r:embed="rId5" cstate="print"/>
          <a:srcRect t="54945"/>
          <a:stretch/>
        </p:blipFill>
        <p:spPr bwMode="auto">
          <a:xfrm>
            <a:off x="4499992" y="2564904"/>
            <a:ext cx="4274975" cy="2952328"/>
          </a:xfrm>
          <a:prstGeom prst="rect">
            <a:avLst/>
          </a:prstGeom>
          <a:noFill/>
        </p:spPr>
      </p:pic>
      <p:pic>
        <p:nvPicPr>
          <p:cNvPr id="12" name="Picture 2" descr="C:\Users\sens\Desktop\사진파일\관광지 도시 집중(한국_일본)\KakaoTalk_20160604_152654039.jpg"/>
          <p:cNvPicPr>
            <a:picLocks noChangeAspect="1" noChangeArrowheads="1"/>
          </p:cNvPicPr>
          <p:nvPr/>
        </p:nvPicPr>
        <p:blipFill rotWithShape="1">
          <a:blip r:embed="rId5" cstate="print"/>
          <a:srcRect r="2684" b="44725"/>
          <a:stretch/>
        </p:blipFill>
        <p:spPr bwMode="auto">
          <a:xfrm>
            <a:off x="539552" y="1700808"/>
            <a:ext cx="3900106" cy="339552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860032" y="5877272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</a:t>
            </a:r>
            <a:r>
              <a:rPr lang="ja-JP" altLang="en-US" sz="1200" dirty="0" smtClean="0"/>
              <a:t> </a:t>
            </a:r>
            <a:r>
              <a:rPr lang="ko-KR" altLang="ko-KR" sz="1200" dirty="0" smtClean="0"/>
              <a:t>방일 </a:t>
            </a:r>
            <a:r>
              <a:rPr lang="ko-KR" altLang="ko-KR" sz="1200" dirty="0"/>
              <a:t>외국인 일본 정보 포털 </a:t>
            </a:r>
            <a:r>
              <a:rPr lang="ko-KR" altLang="ko-KR" sz="1200" dirty="0" smtClean="0"/>
              <a:t>사이트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재팬가이드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ja-JP" altLang="en-US" sz="1200" dirty="0" smtClean="0"/>
              <a:t>訪</a:t>
            </a:r>
            <a:r>
              <a:rPr lang="ja-JP" altLang="en-US" sz="1200" dirty="0"/>
              <a:t>日外国人向け日本情報ポータルサイ</a:t>
            </a:r>
            <a:r>
              <a:rPr lang="ja-JP" altLang="en-US" sz="1200" dirty="0" smtClean="0"/>
              <a:t>ト</a:t>
            </a:r>
            <a:r>
              <a:rPr lang="en-US" altLang="ja-JP" sz="1200" dirty="0" smtClean="0"/>
              <a:t>- </a:t>
            </a:r>
            <a:r>
              <a:rPr lang="ja-JP" altLang="en-US" sz="1200" dirty="0" smtClean="0"/>
              <a:t>ジ</a:t>
            </a:r>
            <a:r>
              <a:rPr lang="ja-JP" altLang="en-US" sz="1200" dirty="0"/>
              <a:t>ャパンガイ</a:t>
            </a:r>
            <a:r>
              <a:rPr lang="ja-JP" altLang="en-US" sz="1200" dirty="0" smtClean="0"/>
              <a:t>ド</a:t>
            </a:r>
            <a:r>
              <a:rPr lang="en-US" altLang="ja-JP" sz="1200" dirty="0" smtClean="0"/>
              <a:t>) 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004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외국인을 위한 관광지 추천 시스템의 필요성</a:t>
            </a:r>
            <a:endParaRPr lang="ko-KR" altLang="en-US" sz="2400" b="1" dirty="0"/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134076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171450" indent="-171450">
              <a:buClr>
                <a:srgbClr val="00355F"/>
              </a:buClr>
              <a:buSzPct val="125000"/>
              <a:buFont typeface="Wingdings" panose="05000000000000000000" pitchFamily="2" charset="2"/>
              <a:buChar char="v"/>
            </a:pPr>
            <a:r>
              <a:rPr lang="en-US" altLang="ko-KR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 </a:t>
            </a:r>
            <a:r>
              <a:rPr lang="ko-KR" altLang="en-US" sz="1200" b="1" dirty="0" smtClean="0">
                <a:solidFill>
                  <a:srgbClr val="00355F"/>
                </a:solidFill>
                <a:latin typeface="+mn-lt"/>
                <a:ea typeface="a영고딕M" panose="02020600000000000000" pitchFamily="18" charset="-127"/>
              </a:rPr>
              <a:t>국내 관광지 목록 </a:t>
            </a:r>
            <a:endParaRPr lang="en-US" altLang="ko-KR" sz="1200" b="1" dirty="0">
              <a:solidFill>
                <a:srgbClr val="00355F"/>
              </a:solidFill>
              <a:latin typeface="+mn-lt"/>
              <a:ea typeface="a영고딕M" panose="02020600000000000000" pitchFamily="18" charset="-127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 dirty="0">
              <a:solidFill>
                <a:schemeClr val="tx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관광산업의 전망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2" descr="C:\Users\sens\Desktop\사진파일\관광지 도시 집중(한국_일본)\KakaoTalk_20160604_150731827.jpg"/>
          <p:cNvPicPr>
            <a:picLocks noChangeAspect="1" noChangeArrowheads="1"/>
          </p:cNvPicPr>
          <p:nvPr/>
        </p:nvPicPr>
        <p:blipFill>
          <a:blip r:embed="rId5" cstate="print"/>
          <a:srcRect t="5435"/>
          <a:stretch>
            <a:fillRect/>
          </a:stretch>
        </p:blipFill>
        <p:spPr bwMode="auto">
          <a:xfrm>
            <a:off x="1979712" y="1628799"/>
            <a:ext cx="5472608" cy="517517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80312" y="6248345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</a:t>
            </a:r>
            <a:r>
              <a:rPr lang="ja-JP" altLang="en-US" sz="1200" dirty="0" smtClean="0"/>
              <a:t> </a:t>
            </a:r>
            <a:r>
              <a:rPr lang="ko-KR" altLang="en-US" sz="1200" dirty="0"/>
              <a:t>한국관광 </a:t>
            </a:r>
            <a:r>
              <a:rPr lang="en-US" altLang="ko-KR" sz="1200" dirty="0"/>
              <a:t>100</a:t>
            </a:r>
            <a:r>
              <a:rPr lang="ko-KR" altLang="en-US" sz="1200" dirty="0"/>
              <a:t>선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00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1. </a:t>
            </a:r>
            <a:r>
              <a:rPr lang="ko-KR" altLang="en-US" sz="2400" b="1" dirty="0"/>
              <a:t>외국인을 위한 관광지 추천 시스템의 필요성</a:t>
            </a:r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관광 추천 시스템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“</a:t>
            </a: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대한민국 구석구석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 dirty="0">
              <a:solidFill>
                <a:schemeClr val="tx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84472"/>
            <a:ext cx="2629932" cy="44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35070" y="1384472"/>
            <a:ext cx="2631600" cy="4492800"/>
            <a:chOff x="535070" y="1384472"/>
            <a:chExt cx="2636838" cy="4500562"/>
          </a:xfrm>
        </p:grpSpPr>
        <p:pic>
          <p:nvPicPr>
            <p:cNvPr id="1031" name="_x172713320" descr="EMB00000c0c2b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8"/>
            <a:stretch>
              <a:fillRect/>
            </a:stretch>
          </p:blipFill>
          <p:spPr bwMode="auto">
            <a:xfrm>
              <a:off x="535070" y="1384472"/>
              <a:ext cx="2636838" cy="4500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/>
            <p:cNvSpPr/>
            <p:nvPr/>
          </p:nvSpPr>
          <p:spPr>
            <a:xfrm>
              <a:off x="2627784" y="1484784"/>
              <a:ext cx="216024" cy="21602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47664" y="6237315"/>
            <a:ext cx="60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추천관광지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인기관광지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지역별관광지 </a:t>
            </a:r>
            <a:r>
              <a:rPr lang="ko-KR" altLang="en-US" b="1" dirty="0" smtClean="0"/>
              <a:t>선택</a:t>
            </a:r>
            <a:r>
              <a:rPr lang="ko-KR" altLang="en-US" dirty="0" smtClean="0"/>
              <a:t> 혹은 </a:t>
            </a:r>
            <a:r>
              <a:rPr lang="ko-KR" altLang="en-US" b="1" dirty="0" smtClean="0"/>
              <a:t>검색</a:t>
            </a:r>
            <a:endParaRPr lang="ko-KR" altLang="en-US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347865" y="1383104"/>
            <a:ext cx="2799718" cy="4494173"/>
            <a:chOff x="3347864" y="1383098"/>
            <a:chExt cx="2799718" cy="44941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383098"/>
              <a:ext cx="2630735" cy="449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347864" y="4515729"/>
              <a:ext cx="2799718" cy="56945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215301" y="3044331"/>
            <a:ext cx="2799718" cy="5694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8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37368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/>
              <a:t>1. </a:t>
            </a:r>
            <a:r>
              <a:rPr lang="ko-KR" altLang="en-US" sz="2400" b="1" dirty="0"/>
              <a:t>외국인을 위한 관광지 추천 시스템의 필요성</a:t>
            </a:r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8868" y="980728"/>
            <a:ext cx="4017600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16200000" algn="ctr" rotWithShape="0">
              <a:srgbClr val="00355F"/>
            </a:outerShdw>
          </a:effectLst>
        </p:spPr>
        <p:txBody>
          <a:bodyPr wrap="square" lIns="0" tIns="36000" rIns="0" bIns="0" anchor="ctr" anchorCtr="0">
            <a:noAutofit/>
          </a:bodyPr>
          <a:lstStyle>
            <a:lvl1pPr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27450" indent="-171450">
              <a:buClr>
                <a:srgbClr val="00355F"/>
              </a:buClr>
              <a:buSzPct val="125000"/>
              <a:buFont typeface="Book Antiqua" panose="02040602050305030304" pitchFamily="18" charset="0"/>
              <a:buChar char="▌"/>
            </a:pP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관광 추천 시스템  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 “</a:t>
            </a:r>
            <a:r>
              <a:rPr lang="ko-KR" altLang="en-US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국내여행 총정리</a:t>
            </a:r>
            <a:r>
              <a:rPr lang="en-US" altLang="ko-KR" sz="1200" b="1" dirty="0" smtClean="0">
                <a:solidFill>
                  <a:srgbClr val="0035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sz="1200" b="1" dirty="0">
              <a:solidFill>
                <a:srgbClr val="0035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3"/>
          <p:cNvSpPr>
            <a:spLocks noChangeArrowheads="1"/>
          </p:cNvSpPr>
          <p:nvPr/>
        </p:nvSpPr>
        <p:spPr bwMode="auto">
          <a:xfrm rot="16200000">
            <a:off x="136534" y="444342"/>
            <a:ext cx="388937" cy="71438"/>
          </a:xfrm>
          <a:prstGeom prst="rect">
            <a:avLst/>
          </a:prstGeom>
          <a:solidFill>
            <a:schemeClr val="tx2"/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en-US" altLang="ko-KR" sz="2000" dirty="0">
              <a:solidFill>
                <a:schemeClr val="tx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rot="16200000">
            <a:off x="-2381196" y="3489408"/>
            <a:ext cx="5425307" cy="70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algn="ctr">
            <a:noFill/>
            <a:round/>
            <a:headEnd/>
            <a:tailEnd/>
          </a:ln>
        </p:spPr>
        <p:txBody>
          <a:bodyPr vert="eaVert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prstClr val="black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47664" y="6309320"/>
            <a:ext cx="60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“</a:t>
            </a:r>
            <a:r>
              <a:rPr lang="ko-KR" altLang="en-US" dirty="0" smtClean="0"/>
              <a:t>대한민국 구석구석</a:t>
            </a:r>
            <a:r>
              <a:rPr lang="en-US" altLang="ko-KR" dirty="0" smtClean="0"/>
              <a:t>”</a:t>
            </a:r>
            <a:r>
              <a:rPr lang="ko-KR" altLang="en-US" dirty="0" smtClean="0"/>
              <a:t>과 </a:t>
            </a:r>
            <a:r>
              <a:rPr lang="ko-KR" altLang="en-US" b="1" dirty="0" smtClean="0"/>
              <a:t>비슷한 구성</a:t>
            </a:r>
            <a:endParaRPr lang="ko-KR" altLang="en-US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49" name="_x122490296" descr="EMB00000c0c2b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"/>
          <a:stretch>
            <a:fillRect/>
          </a:stretch>
        </p:blipFill>
        <p:spPr bwMode="auto">
          <a:xfrm>
            <a:off x="569500" y="1278260"/>
            <a:ext cx="2634351" cy="44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2" name="_x174663408" descr="EMB00000c0c2b6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"/>
          <a:stretch>
            <a:fillRect/>
          </a:stretch>
        </p:blipFill>
        <p:spPr bwMode="auto">
          <a:xfrm>
            <a:off x="3419875" y="1278260"/>
            <a:ext cx="2632083" cy="44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9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054" name="_x174664368" descr="EMB00000c0c2b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"/>
          <a:stretch>
            <a:fillRect/>
          </a:stretch>
        </p:blipFill>
        <p:spPr bwMode="auto">
          <a:xfrm>
            <a:off x="6284779" y="1278260"/>
            <a:ext cx="2632083" cy="44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00064" y="5867980"/>
            <a:ext cx="60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인기 관광지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지역별관광지 </a:t>
            </a:r>
            <a:r>
              <a:rPr lang="ko-KR" altLang="en-US" b="1" dirty="0" smtClean="0"/>
              <a:t>선택</a:t>
            </a:r>
            <a:r>
              <a:rPr lang="ko-KR" altLang="en-US" dirty="0" smtClean="0"/>
              <a:t> 혹은 </a:t>
            </a:r>
            <a:r>
              <a:rPr lang="ko-KR" altLang="en-US" b="1" dirty="0" smtClean="0"/>
              <a:t>검색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88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GALDAYONE" val="True"/>
  <p:tag name="PITCHBOOKPALETTE" val="3.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TYLE" val="BulletStyle"/>
  <p:tag name="PRESERVEASPECTRATIO" val="PreserveAspectRatio"/>
  <p:tag name="DEFAULTHEIGHT" val="DefaultHeight"/>
  <p:tag name="DEFAULTWIDTH" val="DefaultWidth"/>
  <p:tag name="DEFAULTONLEFT" val="DefaultOnLeft"/>
  <p:tag name="DEFAULTOFFLEFT " val="DefaultOffLeft "/>
  <p:tag name="DEFAULTTOP" val="DefaultTop"/>
  <p:tag name="DEFAULTLEFT" val="DefaultLeft"/>
  <p:tag name="PITCHBOOKPALETTE" val="3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1641</Words>
  <Application>Microsoft Office PowerPoint</Application>
  <PresentationFormat>화면 슬라이드 쇼(4:3)</PresentationFormat>
  <Paragraphs>401</Paragraphs>
  <Slides>46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8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Office 테마</vt:lpstr>
      <vt:lpstr>7_Office Theme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1. 외국인을 위한 관광지 추천 시스템의 필요성</vt:lpstr>
      <vt:lpstr>1. 외국인을 위한 관광지 추천 시스템의 필요성</vt:lpstr>
      <vt:lpstr>1. 외국인을 위한 관광지 추천 시스템의 필요성</vt:lpstr>
      <vt:lpstr>1. 외국인을 위한 관광지 추천 시스템의 필요성</vt:lpstr>
      <vt:lpstr>1. 외국인을 위한 관광지 추천 시스템의 필요성</vt:lpstr>
      <vt:lpstr>1. 외국인을 위한 관광지 추천 시스템의 필요성</vt:lpstr>
      <vt:lpstr>1. 외국인을 위한 관광지 추천 시스템의 필요성</vt:lpstr>
      <vt:lpstr>1. 외국인을 위한 관광지 추천 시스템의 필요성</vt:lpstr>
      <vt:lpstr>PowerPoint 프레젠테이션</vt:lpstr>
      <vt:lpstr>2. 관광지 추천 시스템의 기본적 개념</vt:lpstr>
      <vt:lpstr>2. 관광지 추천 시스템의 기본적 개념</vt:lpstr>
      <vt:lpstr>2. 관광지 추천 시스템의 기본적 개념</vt:lpstr>
      <vt:lpstr>2. 관광지 추천 시스템의 기본적 개념</vt:lpstr>
      <vt:lpstr>2. 관광지 추천 시스템의 기본적 개념</vt:lpstr>
      <vt:lpstr>2. 관광지 추천 시스템의 기본적 개념</vt:lpstr>
      <vt:lpstr>2. 관광지 추천 시스템의 기본적 개념</vt:lpstr>
      <vt:lpstr>2. 관광지 추천 시스템의 기본적 개념</vt:lpstr>
      <vt:lpstr>2. 관광지 추천 시스템의 기본적 개념</vt:lpstr>
      <vt:lpstr>2. 관광지 추천 시스템의 기본적 개념</vt:lpstr>
      <vt:lpstr>2. 관광지 추천 시스템의 기본적 개념</vt:lpstr>
      <vt:lpstr>2. 관광지 추천 시스템의 기본적 개념</vt:lpstr>
      <vt:lpstr>PowerPoint 프레젠테이션</vt:lpstr>
      <vt:lpstr>3. 활용방안</vt:lpstr>
      <vt:lpstr>3. 활용방안</vt:lpstr>
      <vt:lpstr>3. 활용방안</vt:lpstr>
      <vt:lpstr>3. 활용방안</vt:lpstr>
      <vt:lpstr>3. 활용방안</vt:lpstr>
      <vt:lpstr>3. 활용방안</vt:lpstr>
      <vt:lpstr>3. 활용방안</vt:lpstr>
      <vt:lpstr>3. 활용방안</vt:lpstr>
      <vt:lpstr>3. 활용방안</vt:lpstr>
      <vt:lpstr>3. 활용방안</vt:lpstr>
      <vt:lpstr>PowerPoint 프레젠테이션</vt:lpstr>
      <vt:lpstr>3. 활용방안</vt:lpstr>
      <vt:lpstr>3. 활용방안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조규상</cp:lastModifiedBy>
  <cp:revision>142</cp:revision>
  <dcterms:created xsi:type="dcterms:W3CDTF">2006-10-05T04:04:58Z</dcterms:created>
  <dcterms:modified xsi:type="dcterms:W3CDTF">2016-06-07T10:22:46Z</dcterms:modified>
</cp:coreProperties>
</file>